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0" r:id="rId4"/>
    <p:sldId id="350" r:id="rId5"/>
    <p:sldId id="349" r:id="rId6"/>
    <p:sldId id="348" r:id="rId7"/>
    <p:sldId id="353" r:id="rId8"/>
    <p:sldId id="354" r:id="rId9"/>
    <p:sldId id="355" r:id="rId10"/>
    <p:sldId id="351" r:id="rId11"/>
    <p:sldId id="352" r:id="rId12"/>
    <p:sldId id="368" r:id="rId13"/>
    <p:sldId id="367" r:id="rId14"/>
    <p:sldId id="356" r:id="rId15"/>
    <p:sldId id="357" r:id="rId16"/>
    <p:sldId id="358" r:id="rId17"/>
    <p:sldId id="359" r:id="rId18"/>
    <p:sldId id="360" r:id="rId19"/>
    <p:sldId id="361" r:id="rId20"/>
    <p:sldId id="362" r:id="rId21"/>
    <p:sldId id="363" r:id="rId22"/>
    <p:sldId id="364" r:id="rId23"/>
    <p:sldId id="347" r:id="rId24"/>
    <p:sldId id="346" r:id="rId25"/>
    <p:sldId id="344" r:id="rId26"/>
    <p:sldId id="343" r:id="rId27"/>
    <p:sldId id="340" r:id="rId28"/>
    <p:sldId id="341" r:id="rId29"/>
    <p:sldId id="342" r:id="rId30"/>
    <p:sldId id="306" r:id="rId31"/>
    <p:sldId id="31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17375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412" autoAdjust="0"/>
    <p:restoredTop sz="94660"/>
  </p:normalViewPr>
  <p:slideViewPr>
    <p:cSldViewPr snapToGrid="0" showGuides="1">
      <p:cViewPr varScale="1">
        <p:scale>
          <a:sx n="73" d="100"/>
          <a:sy n="73" d="100"/>
        </p:scale>
        <p:origin x="-444" y="-102"/>
      </p:cViewPr>
      <p:guideLst>
        <p:guide orient="horz" pos="2352"/>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2BD3-15AE-4EBA-B275-E7984AC5B9A4}" type="doc">
      <dgm:prSet loTypeId="urn:microsoft.com/office/officeart/2005/8/layout/list1" loCatId="list" qsTypeId="urn:microsoft.com/office/officeart/2005/8/quickstyle/simple1" qsCatId="simple" csTypeId="urn:microsoft.com/office/officeart/2005/8/colors/accent3_3" csCatId="accent3" phldr="1"/>
      <dgm:spPr/>
      <dgm:t>
        <a:bodyPr/>
        <a:lstStyle/>
        <a:p>
          <a:endParaRPr lang="en-US"/>
        </a:p>
      </dgm:t>
    </dgm:pt>
    <dgm:pt modelId="{E32C2F9E-46E5-4AF1-8FB6-3346EAB2E85D}">
      <dgm:prSet phldrT="[Text]"/>
      <dgm:spPr/>
      <dgm:t>
        <a:bodyPr/>
        <a:lstStyle/>
        <a:p>
          <a:r>
            <a:rPr lang="en-US" b="0" i="0" dirty="0" smtClean="0"/>
            <a:t>MOSAIQ EMR Software</a:t>
          </a:r>
          <a:endParaRPr lang="en-US" dirty="0"/>
        </a:p>
      </dgm:t>
    </dgm:pt>
    <dgm:pt modelId="{45BBA6D1-013D-4992-8700-4FD9B71ADC15}" type="parTrans" cxnId="{3AEB3D62-DBF9-4325-A613-154E79551350}">
      <dgm:prSet/>
      <dgm:spPr/>
      <dgm:t>
        <a:bodyPr/>
        <a:lstStyle/>
        <a:p>
          <a:endParaRPr lang="en-US"/>
        </a:p>
      </dgm:t>
    </dgm:pt>
    <dgm:pt modelId="{9F5ED2B9-40C1-4B15-894E-9CDE3650281D}" type="sibTrans" cxnId="{3AEB3D62-DBF9-4325-A613-154E79551350}">
      <dgm:prSet/>
      <dgm:spPr/>
      <dgm:t>
        <a:bodyPr/>
        <a:lstStyle/>
        <a:p>
          <a:endParaRPr lang="en-US"/>
        </a:p>
      </dgm:t>
    </dgm:pt>
    <dgm:pt modelId="{BA63F4F4-09F7-495E-BD49-E47D3B82382E}">
      <dgm:prSet phldrT="[Text]"/>
      <dgm:spPr/>
      <dgm:t>
        <a:bodyPr/>
        <a:lstStyle/>
        <a:p>
          <a:r>
            <a:rPr lang="en-US" b="0" i="0" dirty="0" smtClean="0"/>
            <a:t>CureMD EMR Software</a:t>
          </a:r>
          <a:endParaRPr lang="en-US" dirty="0"/>
        </a:p>
      </dgm:t>
    </dgm:pt>
    <dgm:pt modelId="{B0BC131A-AA64-4EA0-BC95-39F4608E9B89}" type="parTrans" cxnId="{602BEEA8-77E8-4958-BCBF-B576991C1AB7}">
      <dgm:prSet/>
      <dgm:spPr/>
      <dgm:t>
        <a:bodyPr/>
        <a:lstStyle/>
        <a:p>
          <a:endParaRPr lang="en-US"/>
        </a:p>
      </dgm:t>
    </dgm:pt>
    <dgm:pt modelId="{8FB82DD4-CC07-4975-8D3B-F24F94432AEF}" type="sibTrans" cxnId="{602BEEA8-77E8-4958-BCBF-B576991C1AB7}">
      <dgm:prSet/>
      <dgm:spPr/>
      <dgm:t>
        <a:bodyPr/>
        <a:lstStyle/>
        <a:p>
          <a:endParaRPr lang="en-US"/>
        </a:p>
      </dgm:t>
    </dgm:pt>
    <dgm:pt modelId="{F4B1E13F-73B2-43D2-8C4D-9429364FCA21}">
      <dgm:prSet phldrT="[Text]"/>
      <dgm:spPr/>
      <dgm:t>
        <a:bodyPr/>
        <a:lstStyle/>
        <a:p>
          <a:r>
            <a:rPr lang="en-US" b="0" i="0" dirty="0" smtClean="0"/>
            <a:t>iKnowMed EHR Software</a:t>
          </a:r>
          <a:endParaRPr lang="en-US" dirty="0"/>
        </a:p>
      </dgm:t>
    </dgm:pt>
    <dgm:pt modelId="{F208528E-4C96-4AC1-A0D0-4FFFFFD57E66}" type="parTrans" cxnId="{D5CDC7CF-CCBE-47EB-80E3-A09B4813C789}">
      <dgm:prSet/>
      <dgm:spPr/>
      <dgm:t>
        <a:bodyPr/>
        <a:lstStyle/>
        <a:p>
          <a:endParaRPr lang="en-US"/>
        </a:p>
      </dgm:t>
    </dgm:pt>
    <dgm:pt modelId="{3AEE1C6D-33B3-43A2-AF7B-50E73AB73C5E}" type="sibTrans" cxnId="{D5CDC7CF-CCBE-47EB-80E3-A09B4813C789}">
      <dgm:prSet/>
      <dgm:spPr/>
      <dgm:t>
        <a:bodyPr/>
        <a:lstStyle/>
        <a:p>
          <a:endParaRPr lang="en-US"/>
        </a:p>
      </dgm:t>
    </dgm:pt>
    <dgm:pt modelId="{4B1A011F-DABE-4801-8867-9623181B77FE}">
      <dgm:prSet/>
      <dgm:spPr/>
      <dgm:t>
        <a:bodyPr/>
        <a:lstStyle/>
        <a:p>
          <a:r>
            <a:rPr lang="en-US" b="0" i="0" dirty="0" smtClean="0"/>
            <a:t>Kareo Clinical EHR Software</a:t>
          </a:r>
          <a:endParaRPr lang="en-US" dirty="0"/>
        </a:p>
      </dgm:t>
    </dgm:pt>
    <dgm:pt modelId="{702A62DB-04BC-4B99-858C-6F22AF9AFA63}" type="parTrans" cxnId="{CE5536C3-54A9-49D6-A115-9A5DBB2761AF}">
      <dgm:prSet/>
      <dgm:spPr/>
      <dgm:t>
        <a:bodyPr/>
        <a:lstStyle/>
        <a:p>
          <a:endParaRPr lang="en-US"/>
        </a:p>
      </dgm:t>
    </dgm:pt>
    <dgm:pt modelId="{B6464773-09A4-420A-8082-B010D36F0A2B}" type="sibTrans" cxnId="{CE5536C3-54A9-49D6-A115-9A5DBB2761AF}">
      <dgm:prSet/>
      <dgm:spPr/>
      <dgm:t>
        <a:bodyPr/>
        <a:lstStyle/>
        <a:p>
          <a:endParaRPr lang="en-US"/>
        </a:p>
      </dgm:t>
    </dgm:pt>
    <dgm:pt modelId="{A404BE32-F58A-4F87-A2D3-546D37E1D132}">
      <dgm:prSet/>
      <dgm:spPr/>
      <dgm:t>
        <a:bodyPr/>
        <a:lstStyle/>
        <a:p>
          <a:r>
            <a:rPr lang="en-US" b="0" i="0" dirty="0" smtClean="0"/>
            <a:t>OncoEMR Software</a:t>
          </a:r>
          <a:endParaRPr lang="en-US" dirty="0"/>
        </a:p>
      </dgm:t>
    </dgm:pt>
    <dgm:pt modelId="{AA7F7106-248B-42B3-A86F-55E5147849A3}" type="parTrans" cxnId="{3E371509-6BC8-4968-96C5-58944F54FEAF}">
      <dgm:prSet/>
      <dgm:spPr/>
      <dgm:t>
        <a:bodyPr/>
        <a:lstStyle/>
        <a:p>
          <a:endParaRPr lang="en-US"/>
        </a:p>
      </dgm:t>
    </dgm:pt>
    <dgm:pt modelId="{20B302AC-E77A-4F12-9C41-A71570A7F249}" type="sibTrans" cxnId="{3E371509-6BC8-4968-96C5-58944F54FEAF}">
      <dgm:prSet/>
      <dgm:spPr/>
      <dgm:t>
        <a:bodyPr/>
        <a:lstStyle/>
        <a:p>
          <a:endParaRPr lang="en-US"/>
        </a:p>
      </dgm:t>
    </dgm:pt>
    <dgm:pt modelId="{B16A23CA-2DB4-4068-B7F1-7DBBA70DBCEB}" type="pres">
      <dgm:prSet presAssocID="{B8152BD3-15AE-4EBA-B275-E7984AC5B9A4}" presName="linear" presStyleCnt="0">
        <dgm:presLayoutVars>
          <dgm:dir/>
          <dgm:animLvl val="lvl"/>
          <dgm:resizeHandles val="exact"/>
        </dgm:presLayoutVars>
      </dgm:prSet>
      <dgm:spPr/>
      <dgm:t>
        <a:bodyPr/>
        <a:lstStyle/>
        <a:p>
          <a:endParaRPr lang="en-US"/>
        </a:p>
      </dgm:t>
    </dgm:pt>
    <dgm:pt modelId="{10D1BE65-8493-4A08-AFFC-62980361DAA3}" type="pres">
      <dgm:prSet presAssocID="{E32C2F9E-46E5-4AF1-8FB6-3346EAB2E85D}" presName="parentLin" presStyleCnt="0"/>
      <dgm:spPr/>
    </dgm:pt>
    <dgm:pt modelId="{E0500E24-6E78-4C8D-89CC-658CBE8D53B7}" type="pres">
      <dgm:prSet presAssocID="{E32C2F9E-46E5-4AF1-8FB6-3346EAB2E85D}" presName="parentLeftMargin" presStyleLbl="node1" presStyleIdx="0" presStyleCnt="5"/>
      <dgm:spPr/>
      <dgm:t>
        <a:bodyPr/>
        <a:lstStyle/>
        <a:p>
          <a:endParaRPr lang="en-US"/>
        </a:p>
      </dgm:t>
    </dgm:pt>
    <dgm:pt modelId="{F63B404A-2175-4B78-955C-12319A840431}" type="pres">
      <dgm:prSet presAssocID="{E32C2F9E-46E5-4AF1-8FB6-3346EAB2E85D}" presName="parentText" presStyleLbl="node1" presStyleIdx="0" presStyleCnt="5">
        <dgm:presLayoutVars>
          <dgm:chMax val="0"/>
          <dgm:bulletEnabled val="1"/>
        </dgm:presLayoutVars>
      </dgm:prSet>
      <dgm:spPr/>
      <dgm:t>
        <a:bodyPr/>
        <a:lstStyle/>
        <a:p>
          <a:endParaRPr lang="en-US"/>
        </a:p>
      </dgm:t>
    </dgm:pt>
    <dgm:pt modelId="{E87B0A5F-258C-4E0A-9362-066FB9F6403B}" type="pres">
      <dgm:prSet presAssocID="{E32C2F9E-46E5-4AF1-8FB6-3346EAB2E85D}" presName="negativeSpace" presStyleCnt="0"/>
      <dgm:spPr/>
    </dgm:pt>
    <dgm:pt modelId="{D2194421-EC60-4AC1-AF37-B7B0774FC6C4}" type="pres">
      <dgm:prSet presAssocID="{E32C2F9E-46E5-4AF1-8FB6-3346EAB2E85D}" presName="childText" presStyleLbl="conFgAcc1" presStyleIdx="0" presStyleCnt="5">
        <dgm:presLayoutVars>
          <dgm:bulletEnabled val="1"/>
        </dgm:presLayoutVars>
      </dgm:prSet>
      <dgm:spPr/>
    </dgm:pt>
    <dgm:pt modelId="{08992540-3B7A-47C8-8D72-4178E6C96A55}" type="pres">
      <dgm:prSet presAssocID="{9F5ED2B9-40C1-4B15-894E-9CDE3650281D}" presName="spaceBetweenRectangles" presStyleCnt="0"/>
      <dgm:spPr/>
    </dgm:pt>
    <dgm:pt modelId="{74F0C496-860C-449C-8077-32C47AF76A94}" type="pres">
      <dgm:prSet presAssocID="{BA63F4F4-09F7-495E-BD49-E47D3B82382E}" presName="parentLin" presStyleCnt="0"/>
      <dgm:spPr/>
    </dgm:pt>
    <dgm:pt modelId="{6F82DBFC-4E82-44C8-8DBB-BC464761D9A5}" type="pres">
      <dgm:prSet presAssocID="{BA63F4F4-09F7-495E-BD49-E47D3B82382E}" presName="parentLeftMargin" presStyleLbl="node1" presStyleIdx="0" presStyleCnt="5"/>
      <dgm:spPr/>
      <dgm:t>
        <a:bodyPr/>
        <a:lstStyle/>
        <a:p>
          <a:endParaRPr lang="en-US"/>
        </a:p>
      </dgm:t>
    </dgm:pt>
    <dgm:pt modelId="{9FDB603E-FD1F-48DC-9B5B-69FE6849C18A}" type="pres">
      <dgm:prSet presAssocID="{BA63F4F4-09F7-495E-BD49-E47D3B82382E}" presName="parentText" presStyleLbl="node1" presStyleIdx="1" presStyleCnt="5">
        <dgm:presLayoutVars>
          <dgm:chMax val="0"/>
          <dgm:bulletEnabled val="1"/>
        </dgm:presLayoutVars>
      </dgm:prSet>
      <dgm:spPr/>
      <dgm:t>
        <a:bodyPr/>
        <a:lstStyle/>
        <a:p>
          <a:endParaRPr lang="en-US"/>
        </a:p>
      </dgm:t>
    </dgm:pt>
    <dgm:pt modelId="{62051977-B9F3-486F-99D8-B1B0B7BD21D2}" type="pres">
      <dgm:prSet presAssocID="{BA63F4F4-09F7-495E-BD49-E47D3B82382E}" presName="negativeSpace" presStyleCnt="0"/>
      <dgm:spPr/>
    </dgm:pt>
    <dgm:pt modelId="{FBA838B0-C531-433F-AB7F-7F356CA31FEE}" type="pres">
      <dgm:prSet presAssocID="{BA63F4F4-09F7-495E-BD49-E47D3B82382E}" presName="childText" presStyleLbl="conFgAcc1" presStyleIdx="1" presStyleCnt="5">
        <dgm:presLayoutVars>
          <dgm:bulletEnabled val="1"/>
        </dgm:presLayoutVars>
      </dgm:prSet>
      <dgm:spPr/>
    </dgm:pt>
    <dgm:pt modelId="{F96715AE-1E1C-4DD1-AE40-73109072F09E}" type="pres">
      <dgm:prSet presAssocID="{8FB82DD4-CC07-4975-8D3B-F24F94432AEF}" presName="spaceBetweenRectangles" presStyleCnt="0"/>
      <dgm:spPr/>
    </dgm:pt>
    <dgm:pt modelId="{BD9B45DC-D6CF-44C2-B896-1F55DF5BADE9}" type="pres">
      <dgm:prSet presAssocID="{4B1A011F-DABE-4801-8867-9623181B77FE}" presName="parentLin" presStyleCnt="0"/>
      <dgm:spPr/>
    </dgm:pt>
    <dgm:pt modelId="{04BF6C2B-6B96-45DE-ABA2-35EDF60B7EB0}" type="pres">
      <dgm:prSet presAssocID="{4B1A011F-DABE-4801-8867-9623181B77FE}" presName="parentLeftMargin" presStyleLbl="node1" presStyleIdx="1" presStyleCnt="5"/>
      <dgm:spPr/>
      <dgm:t>
        <a:bodyPr/>
        <a:lstStyle/>
        <a:p>
          <a:endParaRPr lang="en-US"/>
        </a:p>
      </dgm:t>
    </dgm:pt>
    <dgm:pt modelId="{604ABD9F-8632-4E05-AEAF-8757D1F21D52}" type="pres">
      <dgm:prSet presAssocID="{4B1A011F-DABE-4801-8867-9623181B77FE}" presName="parentText" presStyleLbl="node1" presStyleIdx="2" presStyleCnt="5">
        <dgm:presLayoutVars>
          <dgm:chMax val="0"/>
          <dgm:bulletEnabled val="1"/>
        </dgm:presLayoutVars>
      </dgm:prSet>
      <dgm:spPr/>
      <dgm:t>
        <a:bodyPr/>
        <a:lstStyle/>
        <a:p>
          <a:endParaRPr lang="en-US"/>
        </a:p>
      </dgm:t>
    </dgm:pt>
    <dgm:pt modelId="{1A63850F-AC27-4D38-9FBF-603F7393F4E9}" type="pres">
      <dgm:prSet presAssocID="{4B1A011F-DABE-4801-8867-9623181B77FE}" presName="negativeSpace" presStyleCnt="0"/>
      <dgm:spPr/>
    </dgm:pt>
    <dgm:pt modelId="{6F135D7A-A7C0-47DD-B8E7-7CE6D1ADB1F3}" type="pres">
      <dgm:prSet presAssocID="{4B1A011F-DABE-4801-8867-9623181B77FE}" presName="childText" presStyleLbl="conFgAcc1" presStyleIdx="2" presStyleCnt="5">
        <dgm:presLayoutVars>
          <dgm:bulletEnabled val="1"/>
        </dgm:presLayoutVars>
      </dgm:prSet>
      <dgm:spPr/>
    </dgm:pt>
    <dgm:pt modelId="{1CD42FEA-834D-414F-97D5-3EAE01216BA4}" type="pres">
      <dgm:prSet presAssocID="{B6464773-09A4-420A-8082-B010D36F0A2B}" presName="spaceBetweenRectangles" presStyleCnt="0"/>
      <dgm:spPr/>
    </dgm:pt>
    <dgm:pt modelId="{EE333DA0-9B3E-4959-85F7-4776F14E0CCF}" type="pres">
      <dgm:prSet presAssocID="{F4B1E13F-73B2-43D2-8C4D-9429364FCA21}" presName="parentLin" presStyleCnt="0"/>
      <dgm:spPr/>
    </dgm:pt>
    <dgm:pt modelId="{D9077786-CE26-47BD-9146-EBA4FA32D481}" type="pres">
      <dgm:prSet presAssocID="{F4B1E13F-73B2-43D2-8C4D-9429364FCA21}" presName="parentLeftMargin" presStyleLbl="node1" presStyleIdx="2" presStyleCnt="5"/>
      <dgm:spPr/>
      <dgm:t>
        <a:bodyPr/>
        <a:lstStyle/>
        <a:p>
          <a:endParaRPr lang="en-US"/>
        </a:p>
      </dgm:t>
    </dgm:pt>
    <dgm:pt modelId="{7923B6A1-43BF-41EC-BE56-6D7E3E3664EF}" type="pres">
      <dgm:prSet presAssocID="{F4B1E13F-73B2-43D2-8C4D-9429364FCA21}" presName="parentText" presStyleLbl="node1" presStyleIdx="3" presStyleCnt="5">
        <dgm:presLayoutVars>
          <dgm:chMax val="0"/>
          <dgm:bulletEnabled val="1"/>
        </dgm:presLayoutVars>
      </dgm:prSet>
      <dgm:spPr/>
      <dgm:t>
        <a:bodyPr/>
        <a:lstStyle/>
        <a:p>
          <a:endParaRPr lang="en-US"/>
        </a:p>
      </dgm:t>
    </dgm:pt>
    <dgm:pt modelId="{3D228459-E791-4326-B0E4-3C66B1CA8D37}" type="pres">
      <dgm:prSet presAssocID="{F4B1E13F-73B2-43D2-8C4D-9429364FCA21}" presName="negativeSpace" presStyleCnt="0"/>
      <dgm:spPr/>
    </dgm:pt>
    <dgm:pt modelId="{743C6159-9BC3-4C66-8DAC-46F7A8F169DA}" type="pres">
      <dgm:prSet presAssocID="{F4B1E13F-73B2-43D2-8C4D-9429364FCA21}" presName="childText" presStyleLbl="conFgAcc1" presStyleIdx="3" presStyleCnt="5">
        <dgm:presLayoutVars>
          <dgm:bulletEnabled val="1"/>
        </dgm:presLayoutVars>
      </dgm:prSet>
      <dgm:spPr/>
    </dgm:pt>
    <dgm:pt modelId="{4EDD894C-A6CD-4A1A-BEAE-3CDAFEE6946C}" type="pres">
      <dgm:prSet presAssocID="{3AEE1C6D-33B3-43A2-AF7B-50E73AB73C5E}" presName="spaceBetweenRectangles" presStyleCnt="0"/>
      <dgm:spPr/>
    </dgm:pt>
    <dgm:pt modelId="{C4B82E63-FEBC-426A-9299-727C987C8211}" type="pres">
      <dgm:prSet presAssocID="{A404BE32-F58A-4F87-A2D3-546D37E1D132}" presName="parentLin" presStyleCnt="0"/>
      <dgm:spPr/>
    </dgm:pt>
    <dgm:pt modelId="{FD6838F0-63E2-43AA-BD39-447CEA467DA2}" type="pres">
      <dgm:prSet presAssocID="{A404BE32-F58A-4F87-A2D3-546D37E1D132}" presName="parentLeftMargin" presStyleLbl="node1" presStyleIdx="3" presStyleCnt="5"/>
      <dgm:spPr/>
      <dgm:t>
        <a:bodyPr/>
        <a:lstStyle/>
        <a:p>
          <a:endParaRPr lang="en-US"/>
        </a:p>
      </dgm:t>
    </dgm:pt>
    <dgm:pt modelId="{520ED4E0-D60C-45D2-861B-982CA065D304}" type="pres">
      <dgm:prSet presAssocID="{A404BE32-F58A-4F87-A2D3-546D37E1D132}" presName="parentText" presStyleLbl="node1" presStyleIdx="4" presStyleCnt="5">
        <dgm:presLayoutVars>
          <dgm:chMax val="0"/>
          <dgm:bulletEnabled val="1"/>
        </dgm:presLayoutVars>
      </dgm:prSet>
      <dgm:spPr/>
      <dgm:t>
        <a:bodyPr/>
        <a:lstStyle/>
        <a:p>
          <a:endParaRPr lang="en-US"/>
        </a:p>
      </dgm:t>
    </dgm:pt>
    <dgm:pt modelId="{F851C4DC-8058-407E-A1FB-B520C9066AD6}" type="pres">
      <dgm:prSet presAssocID="{A404BE32-F58A-4F87-A2D3-546D37E1D132}" presName="negativeSpace" presStyleCnt="0"/>
      <dgm:spPr/>
    </dgm:pt>
    <dgm:pt modelId="{FF747322-B239-4EB0-AF82-CDD870F33712}" type="pres">
      <dgm:prSet presAssocID="{A404BE32-F58A-4F87-A2D3-546D37E1D132}" presName="childText" presStyleLbl="conFgAcc1" presStyleIdx="4" presStyleCnt="5">
        <dgm:presLayoutVars>
          <dgm:bulletEnabled val="1"/>
        </dgm:presLayoutVars>
      </dgm:prSet>
      <dgm:spPr/>
    </dgm:pt>
  </dgm:ptLst>
  <dgm:cxnLst>
    <dgm:cxn modelId="{602BEEA8-77E8-4958-BCBF-B576991C1AB7}" srcId="{B8152BD3-15AE-4EBA-B275-E7984AC5B9A4}" destId="{BA63F4F4-09F7-495E-BD49-E47D3B82382E}" srcOrd="1" destOrd="0" parTransId="{B0BC131A-AA64-4EA0-BC95-39F4608E9B89}" sibTransId="{8FB82DD4-CC07-4975-8D3B-F24F94432AEF}"/>
    <dgm:cxn modelId="{06E7CE5A-61E1-4925-9FF3-5CB826CD50CB}" type="presOf" srcId="{B8152BD3-15AE-4EBA-B275-E7984AC5B9A4}" destId="{B16A23CA-2DB4-4068-B7F1-7DBBA70DBCEB}" srcOrd="0" destOrd="0" presId="urn:microsoft.com/office/officeart/2005/8/layout/list1"/>
    <dgm:cxn modelId="{CE5536C3-54A9-49D6-A115-9A5DBB2761AF}" srcId="{B8152BD3-15AE-4EBA-B275-E7984AC5B9A4}" destId="{4B1A011F-DABE-4801-8867-9623181B77FE}" srcOrd="2" destOrd="0" parTransId="{702A62DB-04BC-4B99-858C-6F22AF9AFA63}" sibTransId="{B6464773-09A4-420A-8082-B010D36F0A2B}"/>
    <dgm:cxn modelId="{9AD38E7D-2BFF-48EE-86E9-A796E60BAD86}" type="presOf" srcId="{4B1A011F-DABE-4801-8867-9623181B77FE}" destId="{04BF6C2B-6B96-45DE-ABA2-35EDF60B7EB0}" srcOrd="0" destOrd="0" presId="urn:microsoft.com/office/officeart/2005/8/layout/list1"/>
    <dgm:cxn modelId="{D5CDC7CF-CCBE-47EB-80E3-A09B4813C789}" srcId="{B8152BD3-15AE-4EBA-B275-E7984AC5B9A4}" destId="{F4B1E13F-73B2-43D2-8C4D-9429364FCA21}" srcOrd="3" destOrd="0" parTransId="{F208528E-4C96-4AC1-A0D0-4FFFFFD57E66}" sibTransId="{3AEE1C6D-33B3-43A2-AF7B-50E73AB73C5E}"/>
    <dgm:cxn modelId="{35B9CCFF-B615-4209-8FC9-56045886EB97}" type="presOf" srcId="{BA63F4F4-09F7-495E-BD49-E47D3B82382E}" destId="{6F82DBFC-4E82-44C8-8DBB-BC464761D9A5}" srcOrd="0" destOrd="0" presId="urn:microsoft.com/office/officeart/2005/8/layout/list1"/>
    <dgm:cxn modelId="{AB6DBF3C-E0B5-4CF8-BF40-F6FF2FD4A308}" type="presOf" srcId="{F4B1E13F-73B2-43D2-8C4D-9429364FCA21}" destId="{D9077786-CE26-47BD-9146-EBA4FA32D481}" srcOrd="0" destOrd="0" presId="urn:microsoft.com/office/officeart/2005/8/layout/list1"/>
    <dgm:cxn modelId="{27D78B17-A5F2-4BF9-A29A-F0D75AC2559B}" type="presOf" srcId="{4B1A011F-DABE-4801-8867-9623181B77FE}" destId="{604ABD9F-8632-4E05-AEAF-8757D1F21D52}" srcOrd="1" destOrd="0" presId="urn:microsoft.com/office/officeart/2005/8/layout/list1"/>
    <dgm:cxn modelId="{C3942FCE-4FFD-4098-BAFD-41B8E3AE7DDF}" type="presOf" srcId="{A404BE32-F58A-4F87-A2D3-546D37E1D132}" destId="{FD6838F0-63E2-43AA-BD39-447CEA467DA2}" srcOrd="0" destOrd="0" presId="urn:microsoft.com/office/officeart/2005/8/layout/list1"/>
    <dgm:cxn modelId="{E0FE6BC8-1FB7-4C02-B40F-2614467AFBC2}" type="presOf" srcId="{F4B1E13F-73B2-43D2-8C4D-9429364FCA21}" destId="{7923B6A1-43BF-41EC-BE56-6D7E3E3664EF}" srcOrd="1" destOrd="0" presId="urn:microsoft.com/office/officeart/2005/8/layout/list1"/>
    <dgm:cxn modelId="{005BDBCB-664A-4404-ACE6-4B8B2C3162DE}" type="presOf" srcId="{E32C2F9E-46E5-4AF1-8FB6-3346EAB2E85D}" destId="{F63B404A-2175-4B78-955C-12319A840431}" srcOrd="1" destOrd="0" presId="urn:microsoft.com/office/officeart/2005/8/layout/list1"/>
    <dgm:cxn modelId="{3CD5FE36-1602-4CC1-BE93-F5EE2613F7C8}" type="presOf" srcId="{A404BE32-F58A-4F87-A2D3-546D37E1D132}" destId="{520ED4E0-D60C-45D2-861B-982CA065D304}" srcOrd="1" destOrd="0" presId="urn:microsoft.com/office/officeart/2005/8/layout/list1"/>
    <dgm:cxn modelId="{75BAC908-2418-4416-82C5-2ABD98EAC3AF}" type="presOf" srcId="{E32C2F9E-46E5-4AF1-8FB6-3346EAB2E85D}" destId="{E0500E24-6E78-4C8D-89CC-658CBE8D53B7}" srcOrd="0" destOrd="0" presId="urn:microsoft.com/office/officeart/2005/8/layout/list1"/>
    <dgm:cxn modelId="{D2E46A55-FAA8-46E7-882A-2038616E790C}" type="presOf" srcId="{BA63F4F4-09F7-495E-BD49-E47D3B82382E}" destId="{9FDB603E-FD1F-48DC-9B5B-69FE6849C18A}" srcOrd="1" destOrd="0" presId="urn:microsoft.com/office/officeart/2005/8/layout/list1"/>
    <dgm:cxn modelId="{3E371509-6BC8-4968-96C5-58944F54FEAF}" srcId="{B8152BD3-15AE-4EBA-B275-E7984AC5B9A4}" destId="{A404BE32-F58A-4F87-A2D3-546D37E1D132}" srcOrd="4" destOrd="0" parTransId="{AA7F7106-248B-42B3-A86F-55E5147849A3}" sibTransId="{20B302AC-E77A-4F12-9C41-A71570A7F249}"/>
    <dgm:cxn modelId="{3AEB3D62-DBF9-4325-A613-154E79551350}" srcId="{B8152BD3-15AE-4EBA-B275-E7984AC5B9A4}" destId="{E32C2F9E-46E5-4AF1-8FB6-3346EAB2E85D}" srcOrd="0" destOrd="0" parTransId="{45BBA6D1-013D-4992-8700-4FD9B71ADC15}" sibTransId="{9F5ED2B9-40C1-4B15-894E-9CDE3650281D}"/>
    <dgm:cxn modelId="{0491CA7B-353D-43F5-9224-D011023B97B1}" type="presParOf" srcId="{B16A23CA-2DB4-4068-B7F1-7DBBA70DBCEB}" destId="{10D1BE65-8493-4A08-AFFC-62980361DAA3}" srcOrd="0" destOrd="0" presId="urn:microsoft.com/office/officeart/2005/8/layout/list1"/>
    <dgm:cxn modelId="{8DB09838-F5E8-47DF-B72A-BC2A0E219CD7}" type="presParOf" srcId="{10D1BE65-8493-4A08-AFFC-62980361DAA3}" destId="{E0500E24-6E78-4C8D-89CC-658CBE8D53B7}" srcOrd="0" destOrd="0" presId="urn:microsoft.com/office/officeart/2005/8/layout/list1"/>
    <dgm:cxn modelId="{8D09CB52-7928-4573-A1BE-7480FC37E720}" type="presParOf" srcId="{10D1BE65-8493-4A08-AFFC-62980361DAA3}" destId="{F63B404A-2175-4B78-955C-12319A840431}" srcOrd="1" destOrd="0" presId="urn:microsoft.com/office/officeart/2005/8/layout/list1"/>
    <dgm:cxn modelId="{947D4AFE-8946-4135-AA03-4B809356257E}" type="presParOf" srcId="{B16A23CA-2DB4-4068-B7F1-7DBBA70DBCEB}" destId="{E87B0A5F-258C-4E0A-9362-066FB9F6403B}" srcOrd="1" destOrd="0" presId="urn:microsoft.com/office/officeart/2005/8/layout/list1"/>
    <dgm:cxn modelId="{B4553962-DE31-42D2-AA01-E78A2A45CB2C}" type="presParOf" srcId="{B16A23CA-2DB4-4068-B7F1-7DBBA70DBCEB}" destId="{D2194421-EC60-4AC1-AF37-B7B0774FC6C4}" srcOrd="2" destOrd="0" presId="urn:microsoft.com/office/officeart/2005/8/layout/list1"/>
    <dgm:cxn modelId="{B1C51FA1-6C94-4763-8773-919D08B73867}" type="presParOf" srcId="{B16A23CA-2DB4-4068-B7F1-7DBBA70DBCEB}" destId="{08992540-3B7A-47C8-8D72-4178E6C96A55}" srcOrd="3" destOrd="0" presId="urn:microsoft.com/office/officeart/2005/8/layout/list1"/>
    <dgm:cxn modelId="{228C7E98-8D78-4DC4-B1E7-F8DEDB791372}" type="presParOf" srcId="{B16A23CA-2DB4-4068-B7F1-7DBBA70DBCEB}" destId="{74F0C496-860C-449C-8077-32C47AF76A94}" srcOrd="4" destOrd="0" presId="urn:microsoft.com/office/officeart/2005/8/layout/list1"/>
    <dgm:cxn modelId="{8E5D80A2-88AD-4FEC-94F1-885ECDB59199}" type="presParOf" srcId="{74F0C496-860C-449C-8077-32C47AF76A94}" destId="{6F82DBFC-4E82-44C8-8DBB-BC464761D9A5}" srcOrd="0" destOrd="0" presId="urn:microsoft.com/office/officeart/2005/8/layout/list1"/>
    <dgm:cxn modelId="{C4137FD1-1193-4F21-9D52-94DE467EF4D8}" type="presParOf" srcId="{74F0C496-860C-449C-8077-32C47AF76A94}" destId="{9FDB603E-FD1F-48DC-9B5B-69FE6849C18A}" srcOrd="1" destOrd="0" presId="urn:microsoft.com/office/officeart/2005/8/layout/list1"/>
    <dgm:cxn modelId="{B2BD1436-D741-484C-BB0B-CEFB85B7890E}" type="presParOf" srcId="{B16A23CA-2DB4-4068-B7F1-7DBBA70DBCEB}" destId="{62051977-B9F3-486F-99D8-B1B0B7BD21D2}" srcOrd="5" destOrd="0" presId="urn:microsoft.com/office/officeart/2005/8/layout/list1"/>
    <dgm:cxn modelId="{B49DE5D4-0D07-494C-8B71-365EC59DB080}" type="presParOf" srcId="{B16A23CA-2DB4-4068-B7F1-7DBBA70DBCEB}" destId="{FBA838B0-C531-433F-AB7F-7F356CA31FEE}" srcOrd="6" destOrd="0" presId="urn:microsoft.com/office/officeart/2005/8/layout/list1"/>
    <dgm:cxn modelId="{2E783D04-0BD9-4417-9BBD-292C171047BE}" type="presParOf" srcId="{B16A23CA-2DB4-4068-B7F1-7DBBA70DBCEB}" destId="{F96715AE-1E1C-4DD1-AE40-73109072F09E}" srcOrd="7" destOrd="0" presId="urn:microsoft.com/office/officeart/2005/8/layout/list1"/>
    <dgm:cxn modelId="{0624B316-0EC7-4642-8EDE-1F2201F5D6D8}" type="presParOf" srcId="{B16A23CA-2DB4-4068-B7F1-7DBBA70DBCEB}" destId="{BD9B45DC-D6CF-44C2-B896-1F55DF5BADE9}" srcOrd="8" destOrd="0" presId="urn:microsoft.com/office/officeart/2005/8/layout/list1"/>
    <dgm:cxn modelId="{B10C2DF4-F8E5-4605-8171-97046E906E52}" type="presParOf" srcId="{BD9B45DC-D6CF-44C2-B896-1F55DF5BADE9}" destId="{04BF6C2B-6B96-45DE-ABA2-35EDF60B7EB0}" srcOrd="0" destOrd="0" presId="urn:microsoft.com/office/officeart/2005/8/layout/list1"/>
    <dgm:cxn modelId="{464CEDA4-B2A5-40F3-8F1C-8AC3AB16E6F8}" type="presParOf" srcId="{BD9B45DC-D6CF-44C2-B896-1F55DF5BADE9}" destId="{604ABD9F-8632-4E05-AEAF-8757D1F21D52}" srcOrd="1" destOrd="0" presId="urn:microsoft.com/office/officeart/2005/8/layout/list1"/>
    <dgm:cxn modelId="{6D8341F2-1BD0-4950-B863-52C854C67E0D}" type="presParOf" srcId="{B16A23CA-2DB4-4068-B7F1-7DBBA70DBCEB}" destId="{1A63850F-AC27-4D38-9FBF-603F7393F4E9}" srcOrd="9" destOrd="0" presId="urn:microsoft.com/office/officeart/2005/8/layout/list1"/>
    <dgm:cxn modelId="{C8BA1A0B-03F9-46AF-B61B-4B2A3FA31489}" type="presParOf" srcId="{B16A23CA-2DB4-4068-B7F1-7DBBA70DBCEB}" destId="{6F135D7A-A7C0-47DD-B8E7-7CE6D1ADB1F3}" srcOrd="10" destOrd="0" presId="urn:microsoft.com/office/officeart/2005/8/layout/list1"/>
    <dgm:cxn modelId="{178899C5-F3A8-4A65-B689-3FAD7E39D0A1}" type="presParOf" srcId="{B16A23CA-2DB4-4068-B7F1-7DBBA70DBCEB}" destId="{1CD42FEA-834D-414F-97D5-3EAE01216BA4}" srcOrd="11" destOrd="0" presId="urn:microsoft.com/office/officeart/2005/8/layout/list1"/>
    <dgm:cxn modelId="{86490632-2A8B-43AA-B0ED-20B3D49C11F8}" type="presParOf" srcId="{B16A23CA-2DB4-4068-B7F1-7DBBA70DBCEB}" destId="{EE333DA0-9B3E-4959-85F7-4776F14E0CCF}" srcOrd="12" destOrd="0" presId="urn:microsoft.com/office/officeart/2005/8/layout/list1"/>
    <dgm:cxn modelId="{8232A12B-7EF9-4924-B745-252E7BFA833E}" type="presParOf" srcId="{EE333DA0-9B3E-4959-85F7-4776F14E0CCF}" destId="{D9077786-CE26-47BD-9146-EBA4FA32D481}" srcOrd="0" destOrd="0" presId="urn:microsoft.com/office/officeart/2005/8/layout/list1"/>
    <dgm:cxn modelId="{5EEC02C0-84E4-4E96-A3EE-4D1D9FFB461A}" type="presParOf" srcId="{EE333DA0-9B3E-4959-85F7-4776F14E0CCF}" destId="{7923B6A1-43BF-41EC-BE56-6D7E3E3664EF}" srcOrd="1" destOrd="0" presId="urn:microsoft.com/office/officeart/2005/8/layout/list1"/>
    <dgm:cxn modelId="{48CEAA92-7151-492A-8AEC-73BBD1743483}" type="presParOf" srcId="{B16A23CA-2DB4-4068-B7F1-7DBBA70DBCEB}" destId="{3D228459-E791-4326-B0E4-3C66B1CA8D37}" srcOrd="13" destOrd="0" presId="urn:microsoft.com/office/officeart/2005/8/layout/list1"/>
    <dgm:cxn modelId="{C055C0AF-CA46-45A7-A486-182B5704D1CD}" type="presParOf" srcId="{B16A23CA-2DB4-4068-B7F1-7DBBA70DBCEB}" destId="{743C6159-9BC3-4C66-8DAC-46F7A8F169DA}" srcOrd="14" destOrd="0" presId="urn:microsoft.com/office/officeart/2005/8/layout/list1"/>
    <dgm:cxn modelId="{EF60BFAB-B6AD-48F2-B5B7-E7747945437B}" type="presParOf" srcId="{B16A23CA-2DB4-4068-B7F1-7DBBA70DBCEB}" destId="{4EDD894C-A6CD-4A1A-BEAE-3CDAFEE6946C}" srcOrd="15" destOrd="0" presId="urn:microsoft.com/office/officeart/2005/8/layout/list1"/>
    <dgm:cxn modelId="{6BB2DBE5-C449-4B48-9E3F-24DEA86E8A3A}" type="presParOf" srcId="{B16A23CA-2DB4-4068-B7F1-7DBBA70DBCEB}" destId="{C4B82E63-FEBC-426A-9299-727C987C8211}" srcOrd="16" destOrd="0" presId="urn:microsoft.com/office/officeart/2005/8/layout/list1"/>
    <dgm:cxn modelId="{A9A06E14-573F-46D3-9A1A-E9018FBDB854}" type="presParOf" srcId="{C4B82E63-FEBC-426A-9299-727C987C8211}" destId="{FD6838F0-63E2-43AA-BD39-447CEA467DA2}" srcOrd="0" destOrd="0" presId="urn:microsoft.com/office/officeart/2005/8/layout/list1"/>
    <dgm:cxn modelId="{EE97AE97-54A1-44F0-83CA-559D2341C7C5}" type="presParOf" srcId="{C4B82E63-FEBC-426A-9299-727C987C8211}" destId="{520ED4E0-D60C-45D2-861B-982CA065D304}" srcOrd="1" destOrd="0" presId="urn:microsoft.com/office/officeart/2005/8/layout/list1"/>
    <dgm:cxn modelId="{AC39C7E4-BAE5-4758-9DA6-98DB4C400B3C}" type="presParOf" srcId="{B16A23CA-2DB4-4068-B7F1-7DBBA70DBCEB}" destId="{F851C4DC-8058-407E-A1FB-B520C9066AD6}" srcOrd="17" destOrd="0" presId="urn:microsoft.com/office/officeart/2005/8/layout/list1"/>
    <dgm:cxn modelId="{2181461F-95CC-4984-884D-5ED9E48EF51A}" type="presParOf" srcId="{B16A23CA-2DB4-4068-B7F1-7DBBA70DBCEB}" destId="{FF747322-B239-4EB0-AF82-CDD870F33712}" srcOrd="18"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9243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6220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C5B47D6-DAD7-40A6-BD10-CD2FABB13213}"/>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 xmlns:p14="http://schemas.microsoft.com/office/powerpoint/2010/main" val="9320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 xmlns:a16="http://schemas.microsoft.com/office/drawing/2014/main" id="{27960874-3F9B-4D3F-855A-5669B09C929B}"/>
              </a:ext>
            </a:extLst>
          </p:cNvPr>
          <p:cNvSpPr>
            <a:spLocks noGrp="1"/>
          </p:cNvSpPr>
          <p:nvPr>
            <p:ph type="pic" idx="12" hasCustomPrompt="1"/>
          </p:nvPr>
        </p:nvSpPr>
        <p:spPr>
          <a:xfrm>
            <a:off x="0" y="0"/>
            <a:ext cx="12192000" cy="3135087"/>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5" name="Picture Placeholder 2">
            <a:extLst>
              <a:ext uri="{FF2B5EF4-FFF2-40B4-BE49-F238E27FC236}">
                <a16:creationId xmlns="" xmlns:a16="http://schemas.microsoft.com/office/drawing/2014/main" id="{2B1140DE-B7EF-4821-92DB-87F8292871AB}"/>
              </a:ext>
            </a:extLst>
          </p:cNvPr>
          <p:cNvSpPr>
            <a:spLocks noGrp="1"/>
          </p:cNvSpPr>
          <p:nvPr>
            <p:ph type="pic" idx="13" hasCustomPrompt="1"/>
          </p:nvPr>
        </p:nvSpPr>
        <p:spPr>
          <a:xfrm>
            <a:off x="905623"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6" name="Picture Placeholder 2">
            <a:extLst>
              <a:ext uri="{FF2B5EF4-FFF2-40B4-BE49-F238E27FC236}">
                <a16:creationId xmlns="" xmlns:a16="http://schemas.microsoft.com/office/drawing/2014/main" id="{72D1BE3B-CE32-4F45-9E7C-3CF4C5DACDCA}"/>
              </a:ext>
            </a:extLst>
          </p:cNvPr>
          <p:cNvSpPr>
            <a:spLocks noGrp="1"/>
          </p:cNvSpPr>
          <p:nvPr>
            <p:ph type="pic" idx="14" hasCustomPrompt="1"/>
          </p:nvPr>
        </p:nvSpPr>
        <p:spPr>
          <a:xfrm>
            <a:off x="628236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7" name="Picture Placeholder 2">
            <a:extLst>
              <a:ext uri="{FF2B5EF4-FFF2-40B4-BE49-F238E27FC236}">
                <a16:creationId xmlns="" xmlns:a16="http://schemas.microsoft.com/office/drawing/2014/main" id="{6F1FA09A-98C2-4BC7-A032-43C843531C64}"/>
              </a:ext>
            </a:extLst>
          </p:cNvPr>
          <p:cNvSpPr>
            <a:spLocks noGrp="1"/>
          </p:cNvSpPr>
          <p:nvPr>
            <p:ph type="pic" idx="15" hasCustomPrompt="1"/>
          </p:nvPr>
        </p:nvSpPr>
        <p:spPr>
          <a:xfrm>
            <a:off x="3593992"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8" name="Picture Placeholder 2">
            <a:extLst>
              <a:ext uri="{FF2B5EF4-FFF2-40B4-BE49-F238E27FC236}">
                <a16:creationId xmlns="" xmlns:a16="http://schemas.microsoft.com/office/drawing/2014/main" id="{28718837-365D-4859-B99D-1C4C5BB7E508}"/>
              </a:ext>
            </a:extLst>
          </p:cNvPr>
          <p:cNvSpPr>
            <a:spLocks noGrp="1"/>
          </p:cNvSpPr>
          <p:nvPr>
            <p:ph type="pic" idx="16" hasCustomPrompt="1"/>
          </p:nvPr>
        </p:nvSpPr>
        <p:spPr>
          <a:xfrm>
            <a:off x="897073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323529" y="74010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2">
            <a:extLst>
              <a:ext uri="{FF2B5EF4-FFF2-40B4-BE49-F238E27FC236}">
                <a16:creationId xmlns="" xmlns:a16="http://schemas.microsoft.com/office/drawing/2014/main" id="{8E24A2BE-80CE-4B79-BF31-91FA62C04420}"/>
              </a:ext>
            </a:extLst>
          </p:cNvPr>
          <p:cNvSpPr>
            <a:spLocks noGrp="1"/>
          </p:cNvSpPr>
          <p:nvPr>
            <p:ph type="pic" idx="13" hasCustomPrompt="1"/>
          </p:nvPr>
        </p:nvSpPr>
        <p:spPr>
          <a:xfrm>
            <a:off x="0" y="2160665"/>
            <a:ext cx="12192000" cy="2502762"/>
          </a:xfrm>
          <a:prstGeom prst="rect">
            <a:avLst/>
          </a:prstGeom>
          <a:solidFill>
            <a:schemeClr val="bg1">
              <a:lumMod val="95000"/>
            </a:schemeClr>
          </a:solidFill>
        </p:spPr>
        <p:txBody>
          <a:bodyPr anchor="ctr"/>
          <a:lstStyle>
            <a:lvl1pPr marL="0" indent="0" algn="ctr">
              <a:buNone/>
              <a:defRPr sz="18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5" name="Rectangle 4">
            <a:extLst>
              <a:ext uri="{FF2B5EF4-FFF2-40B4-BE49-F238E27FC236}">
                <a16:creationId xmlns="" xmlns:a16="http://schemas.microsoft.com/office/drawing/2014/main" id="{B2F51014-6E90-4769-BCD9-A06A9FC17AC8}"/>
              </a:ext>
            </a:extLst>
          </p:cNvPr>
          <p:cNvSpPr/>
          <p:nvPr userDrawn="1"/>
        </p:nvSpPr>
        <p:spPr>
          <a:xfrm>
            <a:off x="0" y="2026940"/>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 xmlns:a16="http://schemas.microsoft.com/office/drawing/2014/main" id="{D8BC926F-7282-4E00-BF8A-8D24B274039B}"/>
              </a:ext>
            </a:extLst>
          </p:cNvPr>
          <p:cNvSpPr/>
          <p:nvPr userDrawn="1"/>
        </p:nvSpPr>
        <p:spPr>
          <a:xfrm>
            <a:off x="0" y="4725144"/>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 xmlns:p14="http://schemas.microsoft.com/office/powerpoint/2010/main" val="315033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Images &amp; Contents Layout">
    <p:spTree>
      <p:nvGrpSpPr>
        <p:cNvPr id="1" name=""/>
        <p:cNvGrpSpPr/>
        <p:nvPr/>
      </p:nvGrpSpPr>
      <p:grpSpPr>
        <a:xfrm>
          <a:off x="0" y="0"/>
          <a:ext cx="0" cy="0"/>
          <a:chOff x="0" y="0"/>
          <a:chExt cx="0" cy="0"/>
        </a:xfrm>
      </p:grpSpPr>
      <p:sp>
        <p:nvSpPr>
          <p:cNvPr id="6" name="그림 개체 틀 12">
            <a:extLst>
              <a:ext uri="{FF2B5EF4-FFF2-40B4-BE49-F238E27FC236}">
                <a16:creationId xmlns="" xmlns:a16="http://schemas.microsoft.com/office/drawing/2014/main" id="{A7A44CD1-8791-4411-9DCF-BE8F9EB9EB13}"/>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 xmlns:p14="http://schemas.microsoft.com/office/powerpoint/2010/main" val="220458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C73A78E6-F71D-4312-BDB2-FA26CAF574B4}"/>
              </a:ext>
            </a:extLst>
          </p:cNvPr>
          <p:cNvSpPr/>
          <p:nvPr userDrawn="1"/>
        </p:nvSpPr>
        <p:spPr>
          <a:xfrm flipH="1" flipV="1">
            <a:off x="5119026" y="0"/>
            <a:ext cx="7072972" cy="6858000"/>
          </a:xfrm>
          <a:custGeom>
            <a:avLst/>
            <a:gdLst>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2972" h="6858000">
                <a:moveTo>
                  <a:pt x="0" y="0"/>
                </a:moveTo>
                <a:lnTo>
                  <a:pt x="7072972" y="1890052"/>
                </a:lnTo>
                <a:lnTo>
                  <a:pt x="330717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 xmlns:a16="http://schemas.microsoft.com/office/drawing/2014/main" id="{FC75BF01-2621-417D-9B96-39DD8D086708}"/>
              </a:ext>
            </a:extLst>
          </p:cNvPr>
          <p:cNvSpPr>
            <a:spLocks noGrp="1"/>
          </p:cNvSpPr>
          <p:nvPr>
            <p:ph type="pic" sz="quarter" idx="14" hasCustomPrompt="1"/>
          </p:nvPr>
        </p:nvSpPr>
        <p:spPr>
          <a:xfrm>
            <a:off x="2" y="0"/>
            <a:ext cx="7072972" cy="6858000"/>
          </a:xfrm>
          <a:custGeom>
            <a:avLst/>
            <a:gdLst>
              <a:gd name="connsiteX0" fmla="*/ 0 w 6200775"/>
              <a:gd name="connsiteY0" fmla="*/ 0 h 6858000"/>
              <a:gd name="connsiteX1" fmla="*/ 2158503 w 6200775"/>
              <a:gd name="connsiteY1" fmla="*/ 0 h 6858000"/>
              <a:gd name="connsiteX2" fmla="*/ 6200775 w 6200775"/>
              <a:gd name="connsiteY2" fmla="*/ 3676650 h 6858000"/>
              <a:gd name="connsiteX3" fmla="*/ 3307176 w 6200775"/>
              <a:gd name="connsiteY3" fmla="*/ 6858000 h 6858000"/>
              <a:gd name="connsiteX4" fmla="*/ 0 w 6200775"/>
              <a:gd name="connsiteY4" fmla="*/ 6858000 h 6858000"/>
              <a:gd name="connsiteX0" fmla="*/ 0 w 7424664"/>
              <a:gd name="connsiteY0" fmla="*/ 0 h 6858000"/>
              <a:gd name="connsiteX1" fmla="*/ 2158503 w 7424664"/>
              <a:gd name="connsiteY1" fmla="*/ 0 h 6858000"/>
              <a:gd name="connsiteX2" fmla="*/ 7424664 w 7424664"/>
              <a:gd name="connsiteY2" fmla="*/ 2326151 h 6858000"/>
              <a:gd name="connsiteX3" fmla="*/ 3307176 w 7424664"/>
              <a:gd name="connsiteY3" fmla="*/ 6858000 h 6858000"/>
              <a:gd name="connsiteX4" fmla="*/ 0 w 7424664"/>
              <a:gd name="connsiteY4" fmla="*/ 6858000 h 6858000"/>
              <a:gd name="connsiteX5" fmla="*/ 0 w 7424664"/>
              <a:gd name="connsiteY5" fmla="*/ 0 h 6858000"/>
              <a:gd name="connsiteX0" fmla="*/ 0 w 7424664"/>
              <a:gd name="connsiteY0" fmla="*/ 0 h 6858000"/>
              <a:gd name="connsiteX1" fmla="*/ 7424664 w 7424664"/>
              <a:gd name="connsiteY1" fmla="*/ 2326151 h 6858000"/>
              <a:gd name="connsiteX2" fmla="*/ 3307176 w 7424664"/>
              <a:gd name="connsiteY2" fmla="*/ 6858000 h 6858000"/>
              <a:gd name="connsiteX3" fmla="*/ 0 w 7424664"/>
              <a:gd name="connsiteY3" fmla="*/ 6858000 h 6858000"/>
              <a:gd name="connsiteX4" fmla="*/ 0 w 7424664"/>
              <a:gd name="connsiteY4" fmla="*/ 0 h 6858000"/>
              <a:gd name="connsiteX0" fmla="*/ 0 w 6904159"/>
              <a:gd name="connsiteY0" fmla="*/ 0 h 6858000"/>
              <a:gd name="connsiteX1" fmla="*/ 6904159 w 6904159"/>
              <a:gd name="connsiteY1" fmla="*/ 1805646 h 6858000"/>
              <a:gd name="connsiteX2" fmla="*/ 3307176 w 6904159"/>
              <a:gd name="connsiteY2" fmla="*/ 6858000 h 6858000"/>
              <a:gd name="connsiteX3" fmla="*/ 0 w 6904159"/>
              <a:gd name="connsiteY3" fmla="*/ 6858000 h 6858000"/>
              <a:gd name="connsiteX4" fmla="*/ 0 w 6904159"/>
              <a:gd name="connsiteY4" fmla="*/ 0 h 6858000"/>
              <a:gd name="connsiteX0" fmla="*/ 0 w 7072972"/>
              <a:gd name="connsiteY0" fmla="*/ 0 h 6858000"/>
              <a:gd name="connsiteX1" fmla="*/ 7072972 w 7072972"/>
              <a:gd name="connsiteY1" fmla="*/ 1890052 h 6858000"/>
              <a:gd name="connsiteX2" fmla="*/ 3307176 w 7072972"/>
              <a:gd name="connsiteY2" fmla="*/ 6858000 h 6858000"/>
              <a:gd name="connsiteX3" fmla="*/ 0 w 7072972"/>
              <a:gd name="connsiteY3" fmla="*/ 6858000 h 6858000"/>
              <a:gd name="connsiteX4" fmla="*/ 0 w 707297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972" h="6858000">
                <a:moveTo>
                  <a:pt x="0" y="0"/>
                </a:moveTo>
                <a:lnTo>
                  <a:pt x="7072972" y="1890052"/>
                </a:lnTo>
                <a:lnTo>
                  <a:pt x="3307176" y="6858000"/>
                </a:lnTo>
                <a:lnTo>
                  <a:pt x="0" y="6858000"/>
                </a:lnTo>
                <a:lnTo>
                  <a:pt x="0" y="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2050348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 xmlns:a16="http://schemas.microsoft.com/office/drawing/2014/main" id="{67C24402-8447-448E-89E3-183EBB1DA00D}"/>
              </a:ext>
            </a:extLst>
          </p:cNvPr>
          <p:cNvSpPr/>
          <p:nvPr userDrawn="1"/>
        </p:nvSpPr>
        <p:spPr>
          <a:xfrm>
            <a:off x="0" y="2996952"/>
            <a:ext cx="121920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 xmlns:a16="http://schemas.microsoft.com/office/drawing/2014/main" id="{E4CF9D97-FAE0-4B0A-A30C-8936E46C66B2}"/>
              </a:ext>
            </a:extLst>
          </p:cNvPr>
          <p:cNvGrpSpPr/>
          <p:nvPr userDrawn="1"/>
        </p:nvGrpSpPr>
        <p:grpSpPr>
          <a:xfrm>
            <a:off x="4763852" y="1553600"/>
            <a:ext cx="2664296" cy="4683693"/>
            <a:chOff x="445712" y="1449040"/>
            <a:chExt cx="2113018" cy="3924176"/>
          </a:xfrm>
        </p:grpSpPr>
        <p:sp>
          <p:nvSpPr>
            <p:cNvPr id="6" name="Rounded Rectangle 7">
              <a:extLst>
                <a:ext uri="{FF2B5EF4-FFF2-40B4-BE49-F238E27FC236}">
                  <a16:creationId xmlns="" xmlns:a16="http://schemas.microsoft.com/office/drawing/2014/main" id="{A665FA86-6430-4D7E-ABCB-4F8C3E52E09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 xmlns:a16="http://schemas.microsoft.com/office/drawing/2014/main" id="{53DAFBD2-84EC-4D6B-80BE-DA211850906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 xmlns:a16="http://schemas.microsoft.com/office/drawing/2014/main" id="{78866A3A-5A93-49E6-8DE2-C98FC661D430}"/>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 xmlns:a16="http://schemas.microsoft.com/office/drawing/2014/main" id="{EB10029A-074D-4812-8AB6-62EF3ED73579}"/>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 xmlns:a16="http://schemas.microsoft.com/office/drawing/2014/main" id="{BE572564-2A3A-45E0-93B7-2FB78757998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 xmlns:a16="http://schemas.microsoft.com/office/drawing/2014/main" id="{242F8FDE-91AA-45DB-A05E-7507C27F30F6}"/>
              </a:ext>
            </a:extLst>
          </p:cNvPr>
          <p:cNvSpPr>
            <a:spLocks noGrp="1"/>
          </p:cNvSpPr>
          <p:nvPr>
            <p:ph type="pic" idx="11" hasCustomPrompt="1"/>
          </p:nvPr>
        </p:nvSpPr>
        <p:spPr>
          <a:xfrm>
            <a:off x="4951770" y="1965170"/>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 xmlns:p14="http://schemas.microsoft.com/office/powerpoint/2010/main" val="1765389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Contents slide layout">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 xmlns:a16="http://schemas.microsoft.com/office/drawing/2014/main"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 xmlns:p14="http://schemas.microsoft.com/office/powerpoint/2010/main" val="1199869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2_Images &amp; Contents">
    <p:spTree>
      <p:nvGrpSpPr>
        <p:cNvPr id="1" name=""/>
        <p:cNvGrpSpPr/>
        <p:nvPr/>
      </p:nvGrpSpPr>
      <p:grpSpPr>
        <a:xfrm>
          <a:off x="0" y="0"/>
          <a:ext cx="0" cy="0"/>
          <a:chOff x="0" y="0"/>
          <a:chExt cx="0" cy="0"/>
        </a:xfrm>
      </p:grpSpPr>
      <p:sp>
        <p:nvSpPr>
          <p:cNvPr id="8" name="그림 개체 틀 7">
            <a:extLst>
              <a:ext uri="{FF2B5EF4-FFF2-40B4-BE49-F238E27FC236}">
                <a16:creationId xmlns="" xmlns:a16="http://schemas.microsoft.com/office/drawing/2014/main" id="{3CD10489-647D-4424-92F3-2E31185A69B8}"/>
              </a:ext>
            </a:extLst>
          </p:cNvPr>
          <p:cNvSpPr>
            <a:spLocks noGrp="1"/>
          </p:cNvSpPr>
          <p:nvPr>
            <p:ph type="pic" sz="quarter" idx="10" hasCustomPrompt="1"/>
          </p:nvPr>
        </p:nvSpPr>
        <p:spPr>
          <a:xfrm>
            <a:off x="4227514" y="0"/>
            <a:ext cx="7964489" cy="6858000"/>
          </a:xfrm>
          <a:custGeom>
            <a:avLst/>
            <a:gdLst>
              <a:gd name="connsiteX0" fmla="*/ 7895557 w 7964489"/>
              <a:gd name="connsiteY0" fmla="*/ 1035541 h 6858000"/>
              <a:gd name="connsiteX1" fmla="*/ 6561027 w 7964489"/>
              <a:gd name="connsiteY1" fmla="*/ 6858000 h 6858000"/>
              <a:gd name="connsiteX2" fmla="*/ 3421268 w 7964489"/>
              <a:gd name="connsiteY2" fmla="*/ 6858000 h 6858000"/>
              <a:gd name="connsiteX3" fmla="*/ 4816845 w 7964489"/>
              <a:gd name="connsiteY3" fmla="*/ 380744 h 6858000"/>
              <a:gd name="connsiteX4" fmla="*/ 3224260 w 7964489"/>
              <a:gd name="connsiteY4" fmla="*/ 6858000 h 6858000"/>
              <a:gd name="connsiteX5" fmla="*/ 0 w 7964489"/>
              <a:gd name="connsiteY5" fmla="*/ 6858000 h 6858000"/>
              <a:gd name="connsiteX6" fmla="*/ 5167647 w 7964489"/>
              <a:gd name="connsiteY6" fmla="*/ 0 h 6858000"/>
              <a:gd name="connsiteX7" fmla="*/ 7964489 w 7964489"/>
              <a:gd name="connsiteY7" fmla="*/ 0 h 6858000"/>
              <a:gd name="connsiteX8" fmla="*/ 7964489 w 7964489"/>
              <a:gd name="connsiteY8" fmla="*/ 581734 h 6858000"/>
              <a:gd name="connsiteX9" fmla="*/ 3748483 w 7964489"/>
              <a:gd name="connsiteY9" fmla="*/ 59826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 xmlns:p14="http://schemas.microsoft.com/office/powerpoint/2010/main" val="311033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0377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9282930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469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74744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69" r:id="rId4"/>
    <p:sldLayoutId id="2147483675" r:id="rId5"/>
    <p:sldLayoutId id="2147483671" r:id="rId6"/>
    <p:sldLayoutId id="2147483672" r:id="rId7"/>
    <p:sldLayoutId id="2147483673" r:id="rId8"/>
    <p:sldLayoutId id="2147483674" r:id="rId9"/>
    <p:sldLayoutId id="2147483676" r:id="rId10"/>
    <p:sldLayoutId id="2147483665" r:id="rId11"/>
    <p:sldLayoutId id="2147483677" r:id="rId12"/>
    <p:sldLayoutId id="2147483681" r:id="rId13"/>
    <p:sldLayoutId id="2147483680" r:id="rId14"/>
    <p:sldLayoutId id="2147483678" r:id="rId15"/>
    <p:sldLayoutId id="2147483682" r:id="rId16"/>
    <p:sldLayoutId id="21474836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CE2BF505-7DE6-4F49-BE53-8357C3CFAD67}"/>
              </a:ext>
            </a:extLst>
          </p:cNvPr>
          <p:cNvGrpSpPr/>
          <p:nvPr/>
        </p:nvGrpSpPr>
        <p:grpSpPr>
          <a:xfrm>
            <a:off x="10046387" y="194480"/>
            <a:ext cx="1684599" cy="413563"/>
            <a:chOff x="864753" y="5755727"/>
            <a:chExt cx="1544830" cy="413563"/>
          </a:xfrm>
        </p:grpSpPr>
        <p:sp>
          <p:nvSpPr>
            <p:cNvPr id="9" name="Rounded Rectangle 7">
              <a:extLst>
                <a:ext uri="{FF2B5EF4-FFF2-40B4-BE49-F238E27FC236}">
                  <a16:creationId xmlns="" xmlns:a16="http://schemas.microsoft.com/office/drawing/2014/main" id="{76510AC1-6796-4AAE-826B-82E3C6C83F08}"/>
                </a:ext>
              </a:extLst>
            </p:cNvPr>
            <p:cNvSpPr/>
            <p:nvPr/>
          </p:nvSpPr>
          <p:spPr>
            <a:xfrm>
              <a:off x="864753" y="5755727"/>
              <a:ext cx="1544830" cy="413563"/>
            </a:xfrm>
            <a:prstGeom prst="roundRect">
              <a:avLst>
                <a:gd name="adj" fmla="val 50000"/>
              </a:avLst>
            </a:prstGeom>
            <a:solidFill>
              <a:schemeClr val="bg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Freeform: Shape 9">
              <a:extLst>
                <a:ext uri="{FF2B5EF4-FFF2-40B4-BE49-F238E27FC236}">
                  <a16:creationId xmlns="" xmlns:a16="http://schemas.microsoft.com/office/drawing/2014/main" id="{1AA9B7A6-AA04-48A1-8F03-8478DA0AB4E2}"/>
                </a:ext>
              </a:extLst>
            </p:cNvPr>
            <p:cNvSpPr/>
            <p:nvPr/>
          </p:nvSpPr>
          <p:spPr>
            <a:xfrm>
              <a:off x="1584900" y="5839450"/>
              <a:ext cx="493113" cy="238870"/>
            </a:xfrm>
            <a:custGeom>
              <a:avLst/>
              <a:gdLst>
                <a:gd name="connsiteX0" fmla="*/ 208619 w 476008"/>
                <a:gd name="connsiteY0" fmla="*/ 31142 h 184091"/>
                <a:gd name="connsiteX1" fmla="*/ 208619 w 476008"/>
                <a:gd name="connsiteY1" fmla="*/ 83381 h 184091"/>
                <a:gd name="connsiteX2" fmla="*/ 228962 w 476008"/>
                <a:gd name="connsiteY2" fmla="*/ 83381 h 184091"/>
                <a:gd name="connsiteX3" fmla="*/ 258347 w 476008"/>
                <a:gd name="connsiteY3" fmla="*/ 80493 h 184091"/>
                <a:gd name="connsiteX4" fmla="*/ 269962 w 476008"/>
                <a:gd name="connsiteY4" fmla="*/ 71452 h 184091"/>
                <a:gd name="connsiteX5" fmla="*/ 274169 w 476008"/>
                <a:gd name="connsiteY5" fmla="*/ 57136 h 184091"/>
                <a:gd name="connsiteX6" fmla="*/ 268267 w 476008"/>
                <a:gd name="connsiteY6" fmla="*/ 40560 h 184091"/>
                <a:gd name="connsiteX7" fmla="*/ 253324 w 476008"/>
                <a:gd name="connsiteY7" fmla="*/ 32398 h 184091"/>
                <a:gd name="connsiteX8" fmla="*/ 226576 w 476008"/>
                <a:gd name="connsiteY8" fmla="*/ 31142 h 184091"/>
                <a:gd name="connsiteX9" fmla="*/ 37169 w 476008"/>
                <a:gd name="connsiteY9" fmla="*/ 31142 h 184091"/>
                <a:gd name="connsiteX10" fmla="*/ 37169 w 476008"/>
                <a:gd name="connsiteY10" fmla="*/ 83381 h 184091"/>
                <a:gd name="connsiteX11" fmla="*/ 57512 w 476008"/>
                <a:gd name="connsiteY11" fmla="*/ 83381 h 184091"/>
                <a:gd name="connsiteX12" fmla="*/ 86897 w 476008"/>
                <a:gd name="connsiteY12" fmla="*/ 80493 h 184091"/>
                <a:gd name="connsiteX13" fmla="*/ 98512 w 476008"/>
                <a:gd name="connsiteY13" fmla="*/ 71452 h 184091"/>
                <a:gd name="connsiteX14" fmla="*/ 102719 w 476008"/>
                <a:gd name="connsiteY14" fmla="*/ 57136 h 184091"/>
                <a:gd name="connsiteX15" fmla="*/ 96817 w 476008"/>
                <a:gd name="connsiteY15" fmla="*/ 40560 h 184091"/>
                <a:gd name="connsiteX16" fmla="*/ 81874 w 476008"/>
                <a:gd name="connsiteY16" fmla="*/ 32398 h 184091"/>
                <a:gd name="connsiteX17" fmla="*/ 55126 w 476008"/>
                <a:gd name="connsiteY17" fmla="*/ 31142 h 184091"/>
                <a:gd name="connsiteX18" fmla="*/ 329714 w 476008"/>
                <a:gd name="connsiteY18" fmla="*/ 0 h 184091"/>
                <a:gd name="connsiteX19" fmla="*/ 476008 w 476008"/>
                <a:gd name="connsiteY19" fmla="*/ 0 h 184091"/>
                <a:gd name="connsiteX20" fmla="*/ 476008 w 476008"/>
                <a:gd name="connsiteY20" fmla="*/ 31142 h 184091"/>
                <a:gd name="connsiteX21" fmla="*/ 421509 w 476008"/>
                <a:gd name="connsiteY21" fmla="*/ 31142 h 184091"/>
                <a:gd name="connsiteX22" fmla="*/ 421509 w 476008"/>
                <a:gd name="connsiteY22" fmla="*/ 184091 h 184091"/>
                <a:gd name="connsiteX23" fmla="*/ 384339 w 476008"/>
                <a:gd name="connsiteY23" fmla="*/ 184091 h 184091"/>
                <a:gd name="connsiteX24" fmla="*/ 384339 w 476008"/>
                <a:gd name="connsiteY24" fmla="*/ 31142 h 184091"/>
                <a:gd name="connsiteX25" fmla="*/ 329714 w 476008"/>
                <a:gd name="connsiteY25" fmla="*/ 31142 h 184091"/>
                <a:gd name="connsiteX26" fmla="*/ 171450 w 476008"/>
                <a:gd name="connsiteY26" fmla="*/ 0 h 184091"/>
                <a:gd name="connsiteX27" fmla="*/ 231097 w 476008"/>
                <a:gd name="connsiteY27" fmla="*/ 0 h 184091"/>
                <a:gd name="connsiteX28" fmla="*/ 275299 w 476008"/>
                <a:gd name="connsiteY28" fmla="*/ 2763 h 184091"/>
                <a:gd name="connsiteX29" fmla="*/ 301795 w 476008"/>
                <a:gd name="connsiteY29" fmla="*/ 20783 h 184091"/>
                <a:gd name="connsiteX30" fmla="*/ 312469 w 476008"/>
                <a:gd name="connsiteY30" fmla="*/ 56634 h 184091"/>
                <a:gd name="connsiteX31" fmla="*/ 306316 w 476008"/>
                <a:gd name="connsiteY31" fmla="*/ 85139 h 184091"/>
                <a:gd name="connsiteX32" fmla="*/ 290682 w 476008"/>
                <a:gd name="connsiteY32" fmla="*/ 103285 h 184091"/>
                <a:gd name="connsiteX33" fmla="*/ 271406 w 476008"/>
                <a:gd name="connsiteY33" fmla="*/ 112012 h 184091"/>
                <a:gd name="connsiteX34" fmla="*/ 232855 w 476008"/>
                <a:gd name="connsiteY34" fmla="*/ 114649 h 184091"/>
                <a:gd name="connsiteX35" fmla="*/ 208619 w 476008"/>
                <a:gd name="connsiteY35" fmla="*/ 114649 h 184091"/>
                <a:gd name="connsiteX36" fmla="*/ 208619 w 476008"/>
                <a:gd name="connsiteY36" fmla="*/ 184091 h 184091"/>
                <a:gd name="connsiteX37" fmla="*/ 171450 w 476008"/>
                <a:gd name="connsiteY37" fmla="*/ 184091 h 184091"/>
                <a:gd name="connsiteX38" fmla="*/ 0 w 476008"/>
                <a:gd name="connsiteY38" fmla="*/ 0 h 184091"/>
                <a:gd name="connsiteX39" fmla="*/ 59647 w 476008"/>
                <a:gd name="connsiteY39" fmla="*/ 0 h 184091"/>
                <a:gd name="connsiteX40" fmla="*/ 103849 w 476008"/>
                <a:gd name="connsiteY40" fmla="*/ 2763 h 184091"/>
                <a:gd name="connsiteX41" fmla="*/ 130345 w 476008"/>
                <a:gd name="connsiteY41" fmla="*/ 20783 h 184091"/>
                <a:gd name="connsiteX42" fmla="*/ 141019 w 476008"/>
                <a:gd name="connsiteY42" fmla="*/ 56634 h 184091"/>
                <a:gd name="connsiteX43" fmla="*/ 134866 w 476008"/>
                <a:gd name="connsiteY43" fmla="*/ 85139 h 184091"/>
                <a:gd name="connsiteX44" fmla="*/ 119232 w 476008"/>
                <a:gd name="connsiteY44" fmla="*/ 103285 h 184091"/>
                <a:gd name="connsiteX45" fmla="*/ 99956 w 476008"/>
                <a:gd name="connsiteY45" fmla="*/ 112012 h 184091"/>
                <a:gd name="connsiteX46" fmla="*/ 61405 w 476008"/>
                <a:gd name="connsiteY46" fmla="*/ 114649 h 184091"/>
                <a:gd name="connsiteX47" fmla="*/ 37169 w 476008"/>
                <a:gd name="connsiteY47" fmla="*/ 114649 h 184091"/>
                <a:gd name="connsiteX48" fmla="*/ 37169 w 476008"/>
                <a:gd name="connsiteY48" fmla="*/ 184091 h 184091"/>
                <a:gd name="connsiteX49" fmla="*/ 0 w 476008"/>
                <a:gd name="connsiteY49" fmla="*/ 184091 h 18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6008" h="184091">
                  <a:moveTo>
                    <a:pt x="208619" y="31142"/>
                  </a:moveTo>
                  <a:lnTo>
                    <a:pt x="208619" y="83381"/>
                  </a:lnTo>
                  <a:lnTo>
                    <a:pt x="228962" y="83381"/>
                  </a:lnTo>
                  <a:cubicBezTo>
                    <a:pt x="243613" y="83381"/>
                    <a:pt x="253407" y="82418"/>
                    <a:pt x="258347" y="80493"/>
                  </a:cubicBezTo>
                  <a:cubicBezTo>
                    <a:pt x="263286" y="78567"/>
                    <a:pt x="267158" y="75554"/>
                    <a:pt x="269962" y="71452"/>
                  </a:cubicBezTo>
                  <a:cubicBezTo>
                    <a:pt x="272767" y="67350"/>
                    <a:pt x="274169" y="62578"/>
                    <a:pt x="274169" y="57136"/>
                  </a:cubicBezTo>
                  <a:cubicBezTo>
                    <a:pt x="274169" y="50439"/>
                    <a:pt x="272202" y="44914"/>
                    <a:pt x="268267" y="40560"/>
                  </a:cubicBezTo>
                  <a:cubicBezTo>
                    <a:pt x="264332" y="36207"/>
                    <a:pt x="259351" y="33486"/>
                    <a:pt x="253324" y="32398"/>
                  </a:cubicBezTo>
                  <a:cubicBezTo>
                    <a:pt x="248887" y="31561"/>
                    <a:pt x="239971" y="31142"/>
                    <a:pt x="226576" y="31142"/>
                  </a:cubicBezTo>
                  <a:close/>
                  <a:moveTo>
                    <a:pt x="37169" y="31142"/>
                  </a:moveTo>
                  <a:lnTo>
                    <a:pt x="37169" y="83381"/>
                  </a:lnTo>
                  <a:lnTo>
                    <a:pt x="57512" y="83381"/>
                  </a:lnTo>
                  <a:cubicBezTo>
                    <a:pt x="72163" y="83381"/>
                    <a:pt x="81957" y="82418"/>
                    <a:pt x="86897" y="80493"/>
                  </a:cubicBezTo>
                  <a:cubicBezTo>
                    <a:pt x="91836" y="78567"/>
                    <a:pt x="95708" y="75554"/>
                    <a:pt x="98512" y="71452"/>
                  </a:cubicBezTo>
                  <a:cubicBezTo>
                    <a:pt x="101317" y="67350"/>
                    <a:pt x="102719" y="62578"/>
                    <a:pt x="102719" y="57136"/>
                  </a:cubicBezTo>
                  <a:cubicBezTo>
                    <a:pt x="102719" y="50439"/>
                    <a:pt x="100752" y="44914"/>
                    <a:pt x="96817" y="40560"/>
                  </a:cubicBezTo>
                  <a:cubicBezTo>
                    <a:pt x="92882" y="36207"/>
                    <a:pt x="87901" y="33486"/>
                    <a:pt x="81874" y="32398"/>
                  </a:cubicBezTo>
                  <a:cubicBezTo>
                    <a:pt x="77437" y="31561"/>
                    <a:pt x="68521" y="31142"/>
                    <a:pt x="55126" y="31142"/>
                  </a:cubicBezTo>
                  <a:close/>
                  <a:moveTo>
                    <a:pt x="329714" y="0"/>
                  </a:moveTo>
                  <a:lnTo>
                    <a:pt x="476008" y="0"/>
                  </a:lnTo>
                  <a:lnTo>
                    <a:pt x="476008" y="31142"/>
                  </a:lnTo>
                  <a:lnTo>
                    <a:pt x="421509" y="31142"/>
                  </a:lnTo>
                  <a:lnTo>
                    <a:pt x="421509" y="184091"/>
                  </a:lnTo>
                  <a:lnTo>
                    <a:pt x="384339" y="184091"/>
                  </a:lnTo>
                  <a:lnTo>
                    <a:pt x="384339" y="31142"/>
                  </a:lnTo>
                  <a:lnTo>
                    <a:pt x="329714" y="31142"/>
                  </a:lnTo>
                  <a:close/>
                  <a:moveTo>
                    <a:pt x="171450" y="0"/>
                  </a:moveTo>
                  <a:lnTo>
                    <a:pt x="231097" y="0"/>
                  </a:lnTo>
                  <a:cubicBezTo>
                    <a:pt x="253700" y="0"/>
                    <a:pt x="268434" y="921"/>
                    <a:pt x="275299" y="2763"/>
                  </a:cubicBezTo>
                  <a:cubicBezTo>
                    <a:pt x="285847" y="5525"/>
                    <a:pt x="294679" y="11532"/>
                    <a:pt x="301795" y="20783"/>
                  </a:cubicBezTo>
                  <a:cubicBezTo>
                    <a:pt x="308911" y="30033"/>
                    <a:pt x="312469" y="41984"/>
                    <a:pt x="312469" y="56634"/>
                  </a:cubicBezTo>
                  <a:cubicBezTo>
                    <a:pt x="312469" y="67936"/>
                    <a:pt x="310418" y="77437"/>
                    <a:pt x="306316" y="85139"/>
                  </a:cubicBezTo>
                  <a:cubicBezTo>
                    <a:pt x="302214" y="92841"/>
                    <a:pt x="297002" y="98889"/>
                    <a:pt x="290682" y="103285"/>
                  </a:cubicBezTo>
                  <a:cubicBezTo>
                    <a:pt x="284361" y="107680"/>
                    <a:pt x="277936" y="110589"/>
                    <a:pt x="271406" y="112012"/>
                  </a:cubicBezTo>
                  <a:cubicBezTo>
                    <a:pt x="262532" y="113770"/>
                    <a:pt x="249682" y="114649"/>
                    <a:pt x="232855" y="114649"/>
                  </a:cubicBezTo>
                  <a:lnTo>
                    <a:pt x="208619" y="114649"/>
                  </a:lnTo>
                  <a:lnTo>
                    <a:pt x="208619" y="184091"/>
                  </a:lnTo>
                  <a:lnTo>
                    <a:pt x="171450" y="184091"/>
                  </a:lnTo>
                  <a:close/>
                  <a:moveTo>
                    <a:pt x="0" y="0"/>
                  </a:moveTo>
                  <a:lnTo>
                    <a:pt x="59647" y="0"/>
                  </a:lnTo>
                  <a:cubicBezTo>
                    <a:pt x="82250" y="0"/>
                    <a:pt x="96984" y="921"/>
                    <a:pt x="103849" y="2763"/>
                  </a:cubicBezTo>
                  <a:cubicBezTo>
                    <a:pt x="114397" y="5525"/>
                    <a:pt x="123229" y="11532"/>
                    <a:pt x="130345" y="20783"/>
                  </a:cubicBezTo>
                  <a:cubicBezTo>
                    <a:pt x="137461" y="30033"/>
                    <a:pt x="141019" y="41984"/>
                    <a:pt x="141019" y="56634"/>
                  </a:cubicBezTo>
                  <a:cubicBezTo>
                    <a:pt x="141019" y="67936"/>
                    <a:pt x="138968" y="77437"/>
                    <a:pt x="134866" y="85139"/>
                  </a:cubicBezTo>
                  <a:cubicBezTo>
                    <a:pt x="130764" y="92841"/>
                    <a:pt x="125552" y="98889"/>
                    <a:pt x="119232" y="103285"/>
                  </a:cubicBezTo>
                  <a:cubicBezTo>
                    <a:pt x="112911" y="107680"/>
                    <a:pt x="106486" y="110589"/>
                    <a:pt x="99956" y="112012"/>
                  </a:cubicBezTo>
                  <a:cubicBezTo>
                    <a:pt x="91082" y="113770"/>
                    <a:pt x="78232" y="114649"/>
                    <a:pt x="61405" y="114649"/>
                  </a:cubicBezTo>
                  <a:lnTo>
                    <a:pt x="37169" y="114649"/>
                  </a:lnTo>
                  <a:lnTo>
                    <a:pt x="37169" y="184091"/>
                  </a:lnTo>
                  <a:lnTo>
                    <a:pt x="0" y="18409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9B1FA3CF-9802-4908-BF1F-FFF6919AFED7}"/>
                </a:ext>
              </a:extLst>
            </p:cNvPr>
            <p:cNvSpPr/>
            <p:nvPr/>
          </p:nvSpPr>
          <p:spPr>
            <a:xfrm>
              <a:off x="1095829" y="5851239"/>
              <a:ext cx="164495" cy="228600"/>
            </a:xfrm>
            <a:custGeom>
              <a:avLst/>
              <a:gdLst>
                <a:gd name="connsiteX0" fmla="*/ 0 w 164495"/>
                <a:gd name="connsiteY0" fmla="*/ 208038 h 212876"/>
                <a:gd name="connsiteX1" fmla="*/ 79828 w 164495"/>
                <a:gd name="connsiteY1" fmla="*/ 0 h 212876"/>
                <a:gd name="connsiteX2" fmla="*/ 164495 w 164495"/>
                <a:gd name="connsiteY2" fmla="*/ 212876 h 212876"/>
              </a:gdLst>
              <a:ahLst/>
              <a:cxnLst>
                <a:cxn ang="0">
                  <a:pos x="connsiteX0" y="connsiteY0"/>
                </a:cxn>
                <a:cxn ang="0">
                  <a:pos x="connsiteX1" y="connsiteY1"/>
                </a:cxn>
                <a:cxn ang="0">
                  <a:pos x="connsiteX2" y="connsiteY2"/>
                </a:cxn>
              </a:cxnLst>
              <a:rect l="l" t="t" r="r" b="b"/>
              <a:pathLst>
                <a:path w="164495" h="212876">
                  <a:moveTo>
                    <a:pt x="0" y="208038"/>
                  </a:moveTo>
                  <a:lnTo>
                    <a:pt x="79828" y="0"/>
                  </a:lnTo>
                  <a:lnTo>
                    <a:pt x="164495" y="212876"/>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 xmlns:a16="http://schemas.microsoft.com/office/drawing/2014/main" id="{D67BCD5F-023B-4928-A8BA-960BE01DD3FA}"/>
                </a:ext>
              </a:extLst>
            </p:cNvPr>
            <p:cNvSpPr/>
            <p:nvPr/>
          </p:nvSpPr>
          <p:spPr>
            <a:xfrm>
              <a:off x="130155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C9E83D94-2B8F-4267-A14B-28F4B1D232E9}"/>
                </a:ext>
              </a:extLst>
            </p:cNvPr>
            <p:cNvSpPr/>
            <p:nvPr/>
          </p:nvSpPr>
          <p:spPr>
            <a:xfrm>
              <a:off x="144438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A09FB9A1-EA5C-4B9A-9354-78F7C28542B6}"/>
                </a:ext>
              </a:extLst>
            </p:cNvPr>
            <p:cNvSpPr/>
            <p:nvPr/>
          </p:nvSpPr>
          <p:spPr>
            <a:xfrm>
              <a:off x="2040716" y="6018447"/>
              <a:ext cx="200512" cy="61391"/>
            </a:xfrm>
            <a:custGeom>
              <a:avLst/>
              <a:gdLst>
                <a:gd name="connsiteX0" fmla="*/ 0 w 253314"/>
                <a:gd name="connsiteY0" fmla="*/ 61903 h 77558"/>
                <a:gd name="connsiteX1" fmla="*/ 14375 w 253314"/>
                <a:gd name="connsiteY1" fmla="*/ 61903 h 77558"/>
                <a:gd name="connsiteX2" fmla="*/ 14375 w 253314"/>
                <a:gd name="connsiteY2" fmla="*/ 76279 h 77558"/>
                <a:gd name="connsiteX3" fmla="*/ 0 w 253314"/>
                <a:gd name="connsiteY3" fmla="*/ 76279 h 77558"/>
                <a:gd name="connsiteX4" fmla="*/ 138233 w 253314"/>
                <a:gd name="connsiteY4" fmla="*/ 12944 h 77558"/>
                <a:gd name="connsiteX5" fmla="*/ 123141 w 253314"/>
                <a:gd name="connsiteY5" fmla="*/ 19364 h 77558"/>
                <a:gd name="connsiteX6" fmla="*/ 117411 w 253314"/>
                <a:gd name="connsiteY6" fmla="*/ 38728 h 77558"/>
                <a:gd name="connsiteX7" fmla="*/ 123294 w 253314"/>
                <a:gd name="connsiteY7" fmla="*/ 58041 h 77558"/>
                <a:gd name="connsiteX8" fmla="*/ 138233 w 253314"/>
                <a:gd name="connsiteY8" fmla="*/ 64615 h 77558"/>
                <a:gd name="connsiteX9" fmla="*/ 153095 w 253314"/>
                <a:gd name="connsiteY9" fmla="*/ 58092 h 77558"/>
                <a:gd name="connsiteX10" fmla="*/ 158902 w 253314"/>
                <a:gd name="connsiteY10" fmla="*/ 38523 h 77558"/>
                <a:gd name="connsiteX11" fmla="*/ 153248 w 253314"/>
                <a:gd name="connsiteY11" fmla="*/ 19287 h 77558"/>
                <a:gd name="connsiteX12" fmla="*/ 138233 w 253314"/>
                <a:gd name="connsiteY12" fmla="*/ 12944 h 77558"/>
                <a:gd name="connsiteX13" fmla="*/ 180872 w 253314"/>
                <a:gd name="connsiteY13" fmla="*/ 1279 h 77558"/>
                <a:gd name="connsiteX14" fmla="*/ 203536 w 253314"/>
                <a:gd name="connsiteY14" fmla="*/ 1279 h 77558"/>
                <a:gd name="connsiteX15" fmla="*/ 217144 w 253314"/>
                <a:gd name="connsiteY15" fmla="*/ 52439 h 77558"/>
                <a:gd name="connsiteX16" fmla="*/ 230599 w 253314"/>
                <a:gd name="connsiteY16" fmla="*/ 1279 h 77558"/>
                <a:gd name="connsiteX17" fmla="*/ 253314 w 253314"/>
                <a:gd name="connsiteY17" fmla="*/ 1279 h 77558"/>
                <a:gd name="connsiteX18" fmla="*/ 253314 w 253314"/>
                <a:gd name="connsiteY18" fmla="*/ 76279 h 77558"/>
                <a:gd name="connsiteX19" fmla="*/ 239245 w 253314"/>
                <a:gd name="connsiteY19" fmla="*/ 76279 h 77558"/>
                <a:gd name="connsiteX20" fmla="*/ 239245 w 253314"/>
                <a:gd name="connsiteY20" fmla="*/ 17241 h 77558"/>
                <a:gd name="connsiteX21" fmla="*/ 224358 w 253314"/>
                <a:gd name="connsiteY21" fmla="*/ 76279 h 77558"/>
                <a:gd name="connsiteX22" fmla="*/ 209778 w 253314"/>
                <a:gd name="connsiteY22" fmla="*/ 76279 h 77558"/>
                <a:gd name="connsiteX23" fmla="*/ 194941 w 253314"/>
                <a:gd name="connsiteY23" fmla="*/ 17241 h 77558"/>
                <a:gd name="connsiteX24" fmla="*/ 194941 w 253314"/>
                <a:gd name="connsiteY24" fmla="*/ 76279 h 77558"/>
                <a:gd name="connsiteX25" fmla="*/ 180872 w 253314"/>
                <a:gd name="connsiteY25" fmla="*/ 76279 h 77558"/>
                <a:gd name="connsiteX26" fmla="*/ 138080 w 253314"/>
                <a:gd name="connsiteY26" fmla="*/ 0 h 77558"/>
                <a:gd name="connsiteX27" fmla="*/ 164606 w 253314"/>
                <a:gd name="connsiteY27" fmla="*/ 10283 h 77558"/>
                <a:gd name="connsiteX28" fmla="*/ 174556 w 253314"/>
                <a:gd name="connsiteY28" fmla="*/ 38882 h 77558"/>
                <a:gd name="connsiteX29" fmla="*/ 164683 w 253314"/>
                <a:gd name="connsiteY29" fmla="*/ 67301 h 77558"/>
                <a:gd name="connsiteX30" fmla="*/ 138284 w 253314"/>
                <a:gd name="connsiteY30" fmla="*/ 77558 h 77558"/>
                <a:gd name="connsiteX31" fmla="*/ 111681 w 253314"/>
                <a:gd name="connsiteY31" fmla="*/ 67352 h 77558"/>
                <a:gd name="connsiteX32" fmla="*/ 101807 w 253314"/>
                <a:gd name="connsiteY32" fmla="*/ 39240 h 77558"/>
                <a:gd name="connsiteX33" fmla="*/ 105235 w 253314"/>
                <a:gd name="connsiteY33" fmla="*/ 20004 h 77558"/>
                <a:gd name="connsiteX34" fmla="*/ 112218 w 253314"/>
                <a:gd name="connsiteY34" fmla="*/ 9721 h 77558"/>
                <a:gd name="connsiteX35" fmla="*/ 121913 w 253314"/>
                <a:gd name="connsiteY35" fmla="*/ 2967 h 77558"/>
                <a:gd name="connsiteX36" fmla="*/ 138080 w 253314"/>
                <a:gd name="connsiteY36" fmla="*/ 0 h 77558"/>
                <a:gd name="connsiteX37" fmla="*/ 61112 w 253314"/>
                <a:gd name="connsiteY37" fmla="*/ 0 h 77558"/>
                <a:gd name="connsiteX38" fmla="*/ 83469 w 253314"/>
                <a:gd name="connsiteY38" fmla="*/ 8135 h 77558"/>
                <a:gd name="connsiteX39" fmla="*/ 91143 w 253314"/>
                <a:gd name="connsiteY39" fmla="*/ 21948 h 77558"/>
                <a:gd name="connsiteX40" fmla="*/ 76153 w 253314"/>
                <a:gd name="connsiteY40" fmla="*/ 25529 h 77558"/>
                <a:gd name="connsiteX41" fmla="*/ 70602 w 253314"/>
                <a:gd name="connsiteY41" fmla="*/ 16320 h 77558"/>
                <a:gd name="connsiteX42" fmla="*/ 60345 w 253314"/>
                <a:gd name="connsiteY42" fmla="*/ 12944 h 77558"/>
                <a:gd name="connsiteX43" fmla="*/ 46813 w 253314"/>
                <a:gd name="connsiteY43" fmla="*/ 18929 h 77558"/>
                <a:gd name="connsiteX44" fmla="*/ 41620 w 253314"/>
                <a:gd name="connsiteY44" fmla="*/ 38319 h 77558"/>
                <a:gd name="connsiteX45" fmla="*/ 46736 w 253314"/>
                <a:gd name="connsiteY45" fmla="*/ 58578 h 77558"/>
                <a:gd name="connsiteX46" fmla="*/ 60038 w 253314"/>
                <a:gd name="connsiteY46" fmla="*/ 64615 h 77558"/>
                <a:gd name="connsiteX47" fmla="*/ 70423 w 253314"/>
                <a:gd name="connsiteY47" fmla="*/ 60778 h 77558"/>
                <a:gd name="connsiteX48" fmla="*/ 76665 w 253314"/>
                <a:gd name="connsiteY48" fmla="*/ 48704 h 77558"/>
                <a:gd name="connsiteX49" fmla="*/ 91348 w 253314"/>
                <a:gd name="connsiteY49" fmla="*/ 53360 h 77558"/>
                <a:gd name="connsiteX50" fmla="*/ 80118 w 253314"/>
                <a:gd name="connsiteY50" fmla="*/ 71598 h 77558"/>
                <a:gd name="connsiteX51" fmla="*/ 60191 w 253314"/>
                <a:gd name="connsiteY51" fmla="*/ 77558 h 77558"/>
                <a:gd name="connsiteX52" fmla="*/ 35635 w 253314"/>
                <a:gd name="connsiteY52" fmla="*/ 67352 h 77558"/>
                <a:gd name="connsiteX53" fmla="*/ 26017 w 253314"/>
                <a:gd name="connsiteY53" fmla="*/ 39444 h 77558"/>
                <a:gd name="connsiteX54" fmla="*/ 35686 w 253314"/>
                <a:gd name="connsiteY54" fmla="*/ 10360 h 77558"/>
                <a:gd name="connsiteX55" fmla="*/ 61112 w 253314"/>
                <a:gd name="connsiteY55" fmla="*/ 0 h 7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3314" h="77558">
                  <a:moveTo>
                    <a:pt x="0" y="61903"/>
                  </a:moveTo>
                  <a:lnTo>
                    <a:pt x="14375" y="61903"/>
                  </a:lnTo>
                  <a:lnTo>
                    <a:pt x="14375" y="76279"/>
                  </a:lnTo>
                  <a:lnTo>
                    <a:pt x="0" y="76279"/>
                  </a:lnTo>
                  <a:close/>
                  <a:moveTo>
                    <a:pt x="138233" y="12944"/>
                  </a:moveTo>
                  <a:cubicBezTo>
                    <a:pt x="131992" y="12944"/>
                    <a:pt x="126961" y="15084"/>
                    <a:pt x="123141" y="19364"/>
                  </a:cubicBezTo>
                  <a:cubicBezTo>
                    <a:pt x="119321" y="23644"/>
                    <a:pt x="117411" y="30099"/>
                    <a:pt x="117411" y="38728"/>
                  </a:cubicBezTo>
                  <a:cubicBezTo>
                    <a:pt x="117411" y="47221"/>
                    <a:pt x="119372" y="53658"/>
                    <a:pt x="123294" y="58041"/>
                  </a:cubicBezTo>
                  <a:cubicBezTo>
                    <a:pt x="127217" y="62423"/>
                    <a:pt x="132196" y="64615"/>
                    <a:pt x="138233" y="64615"/>
                  </a:cubicBezTo>
                  <a:cubicBezTo>
                    <a:pt x="144270" y="64615"/>
                    <a:pt x="149224" y="62441"/>
                    <a:pt x="153095" y="58092"/>
                  </a:cubicBezTo>
                  <a:cubicBezTo>
                    <a:pt x="156966" y="53743"/>
                    <a:pt x="158902" y="47221"/>
                    <a:pt x="158902" y="38523"/>
                  </a:cubicBezTo>
                  <a:cubicBezTo>
                    <a:pt x="158902" y="29929"/>
                    <a:pt x="157017" y="23517"/>
                    <a:pt x="153248" y="19287"/>
                  </a:cubicBezTo>
                  <a:cubicBezTo>
                    <a:pt x="149480" y="15058"/>
                    <a:pt x="144475" y="12944"/>
                    <a:pt x="138233" y="12944"/>
                  </a:cubicBezTo>
                  <a:close/>
                  <a:moveTo>
                    <a:pt x="180872" y="1279"/>
                  </a:moveTo>
                  <a:lnTo>
                    <a:pt x="203536" y="1279"/>
                  </a:lnTo>
                  <a:lnTo>
                    <a:pt x="217144" y="52439"/>
                  </a:lnTo>
                  <a:lnTo>
                    <a:pt x="230599" y="1279"/>
                  </a:lnTo>
                  <a:lnTo>
                    <a:pt x="253314" y="1279"/>
                  </a:lnTo>
                  <a:lnTo>
                    <a:pt x="253314" y="76279"/>
                  </a:lnTo>
                  <a:lnTo>
                    <a:pt x="239245" y="76279"/>
                  </a:lnTo>
                  <a:lnTo>
                    <a:pt x="239245" y="17241"/>
                  </a:lnTo>
                  <a:lnTo>
                    <a:pt x="224358" y="76279"/>
                  </a:lnTo>
                  <a:lnTo>
                    <a:pt x="209778" y="76279"/>
                  </a:lnTo>
                  <a:lnTo>
                    <a:pt x="194941" y="17241"/>
                  </a:lnTo>
                  <a:lnTo>
                    <a:pt x="194941" y="76279"/>
                  </a:lnTo>
                  <a:lnTo>
                    <a:pt x="180872" y="76279"/>
                  </a:lnTo>
                  <a:close/>
                  <a:moveTo>
                    <a:pt x="138080" y="0"/>
                  </a:moveTo>
                  <a:cubicBezTo>
                    <a:pt x="149130" y="0"/>
                    <a:pt x="157972" y="3428"/>
                    <a:pt x="164606" y="10283"/>
                  </a:cubicBezTo>
                  <a:cubicBezTo>
                    <a:pt x="171240" y="17139"/>
                    <a:pt x="174556" y="26671"/>
                    <a:pt x="174556" y="38882"/>
                  </a:cubicBezTo>
                  <a:cubicBezTo>
                    <a:pt x="174556" y="50989"/>
                    <a:pt x="171265" y="60462"/>
                    <a:pt x="164683" y="67301"/>
                  </a:cubicBezTo>
                  <a:cubicBezTo>
                    <a:pt x="158100" y="74139"/>
                    <a:pt x="149301" y="77558"/>
                    <a:pt x="138284" y="77558"/>
                  </a:cubicBezTo>
                  <a:cubicBezTo>
                    <a:pt x="127131" y="77558"/>
                    <a:pt x="118264" y="74156"/>
                    <a:pt x="111681" y="67352"/>
                  </a:cubicBezTo>
                  <a:cubicBezTo>
                    <a:pt x="105099" y="60548"/>
                    <a:pt x="101807" y="51177"/>
                    <a:pt x="101807" y="39240"/>
                  </a:cubicBezTo>
                  <a:cubicBezTo>
                    <a:pt x="101807" y="31600"/>
                    <a:pt x="102950" y="25188"/>
                    <a:pt x="105235" y="20004"/>
                  </a:cubicBezTo>
                  <a:cubicBezTo>
                    <a:pt x="106940" y="16184"/>
                    <a:pt x="109268" y="12756"/>
                    <a:pt x="112218" y="9721"/>
                  </a:cubicBezTo>
                  <a:cubicBezTo>
                    <a:pt x="115169" y="6685"/>
                    <a:pt x="118400" y="4434"/>
                    <a:pt x="121913" y="2967"/>
                  </a:cubicBezTo>
                  <a:cubicBezTo>
                    <a:pt x="126586" y="989"/>
                    <a:pt x="131975" y="0"/>
                    <a:pt x="138080" y="0"/>
                  </a:cubicBezTo>
                  <a:close/>
                  <a:moveTo>
                    <a:pt x="61112" y="0"/>
                  </a:moveTo>
                  <a:cubicBezTo>
                    <a:pt x="70287" y="0"/>
                    <a:pt x="77739" y="2712"/>
                    <a:pt x="83469" y="8135"/>
                  </a:cubicBezTo>
                  <a:cubicBezTo>
                    <a:pt x="86880" y="11341"/>
                    <a:pt x="89438" y="15945"/>
                    <a:pt x="91143" y="21948"/>
                  </a:cubicBezTo>
                  <a:lnTo>
                    <a:pt x="76153" y="25529"/>
                  </a:lnTo>
                  <a:cubicBezTo>
                    <a:pt x="75266" y="21641"/>
                    <a:pt x="73416" y="18571"/>
                    <a:pt x="70602" y="16320"/>
                  </a:cubicBezTo>
                  <a:cubicBezTo>
                    <a:pt x="67788" y="14069"/>
                    <a:pt x="64369" y="12944"/>
                    <a:pt x="60345" y="12944"/>
                  </a:cubicBezTo>
                  <a:cubicBezTo>
                    <a:pt x="54785" y="12944"/>
                    <a:pt x="50275" y="14939"/>
                    <a:pt x="46813" y="18929"/>
                  </a:cubicBezTo>
                  <a:cubicBezTo>
                    <a:pt x="43351" y="22920"/>
                    <a:pt x="41620" y="29383"/>
                    <a:pt x="41620" y="38319"/>
                  </a:cubicBezTo>
                  <a:cubicBezTo>
                    <a:pt x="41620" y="47800"/>
                    <a:pt x="43326" y="54553"/>
                    <a:pt x="46736" y="58578"/>
                  </a:cubicBezTo>
                  <a:cubicBezTo>
                    <a:pt x="50147" y="62603"/>
                    <a:pt x="54581" y="64615"/>
                    <a:pt x="60038" y="64615"/>
                  </a:cubicBezTo>
                  <a:cubicBezTo>
                    <a:pt x="64062" y="64615"/>
                    <a:pt x="67524" y="63336"/>
                    <a:pt x="70423" y="60778"/>
                  </a:cubicBezTo>
                  <a:cubicBezTo>
                    <a:pt x="73322" y="58220"/>
                    <a:pt x="75403" y="54195"/>
                    <a:pt x="76665" y="48704"/>
                  </a:cubicBezTo>
                  <a:lnTo>
                    <a:pt x="91348" y="53360"/>
                  </a:lnTo>
                  <a:cubicBezTo>
                    <a:pt x="89097" y="61545"/>
                    <a:pt x="85353" y="67625"/>
                    <a:pt x="80118" y="71598"/>
                  </a:cubicBezTo>
                  <a:cubicBezTo>
                    <a:pt x="74883" y="75572"/>
                    <a:pt x="68240" y="77558"/>
                    <a:pt x="60191" y="77558"/>
                  </a:cubicBezTo>
                  <a:cubicBezTo>
                    <a:pt x="50232" y="77558"/>
                    <a:pt x="42047" y="74156"/>
                    <a:pt x="35635" y="67352"/>
                  </a:cubicBezTo>
                  <a:cubicBezTo>
                    <a:pt x="29223" y="60548"/>
                    <a:pt x="26017" y="51245"/>
                    <a:pt x="26017" y="39444"/>
                  </a:cubicBezTo>
                  <a:cubicBezTo>
                    <a:pt x="26017" y="26961"/>
                    <a:pt x="29240" y="17267"/>
                    <a:pt x="35686" y="10360"/>
                  </a:cubicBezTo>
                  <a:cubicBezTo>
                    <a:pt x="42132" y="3453"/>
                    <a:pt x="50607" y="0"/>
                    <a:pt x="611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21" name="TextBox 20">
            <a:extLst>
              <a:ext uri="{FF2B5EF4-FFF2-40B4-BE49-F238E27FC236}">
                <a16:creationId xmlns="" xmlns:a16="http://schemas.microsoft.com/office/drawing/2014/main" id="{93AEA043-746F-4334-A00A-A4587B060237}"/>
              </a:ext>
            </a:extLst>
          </p:cNvPr>
          <p:cNvSpPr txBox="1"/>
          <p:nvPr/>
        </p:nvSpPr>
        <p:spPr>
          <a:xfrm>
            <a:off x="6856987" y="2293027"/>
            <a:ext cx="5008441" cy="3477875"/>
          </a:xfrm>
          <a:prstGeom prst="rect">
            <a:avLst/>
          </a:prstGeom>
          <a:noFill/>
        </p:spPr>
        <p:txBody>
          <a:bodyPr wrap="square" rtlCol="0" anchor="ctr">
            <a:spAutoFit/>
          </a:bodyPr>
          <a:lstStyle/>
          <a:p>
            <a:pPr algn="r"/>
            <a:r>
              <a:rPr lang="en-US" sz="4400" dirty="0" smtClean="0">
                <a:solidFill>
                  <a:schemeClr val="bg1"/>
                </a:solidFill>
                <a:latin typeface="+mj-lt"/>
              </a:rPr>
              <a:t>ONCOLOGY HOSPITAL INFORMATION</a:t>
            </a:r>
          </a:p>
          <a:p>
            <a:pPr algn="r"/>
            <a:r>
              <a:rPr lang="en-US" sz="4400" dirty="0" smtClean="0">
                <a:solidFill>
                  <a:schemeClr val="bg1"/>
                </a:solidFill>
                <a:latin typeface="+mj-lt"/>
              </a:rPr>
              <a:t>MANAGEMENT SYSTEM </a:t>
            </a:r>
            <a:endParaRPr lang="ko-KR" altLang="en-US" sz="4400" dirty="0">
              <a:solidFill>
                <a:schemeClr val="bg1"/>
              </a:solidFill>
              <a:latin typeface="+mj-lt"/>
              <a:cs typeface="Arial" pitchFamily="34" charset="0"/>
            </a:endParaRPr>
          </a:p>
        </p:txBody>
      </p:sp>
      <p:sp>
        <p:nvSpPr>
          <p:cNvPr id="22" name="TextBox 21">
            <a:extLst>
              <a:ext uri="{FF2B5EF4-FFF2-40B4-BE49-F238E27FC236}">
                <a16:creationId xmlns="" xmlns:a16="http://schemas.microsoft.com/office/drawing/2014/main" id="{7DC83D12-1353-440F-A5DC-1ACD4C118187}"/>
              </a:ext>
            </a:extLst>
          </p:cNvPr>
          <p:cNvSpPr txBox="1"/>
          <p:nvPr/>
        </p:nvSpPr>
        <p:spPr>
          <a:xfrm>
            <a:off x="6890111" y="5823902"/>
            <a:ext cx="5008380" cy="461665"/>
          </a:xfrm>
          <a:prstGeom prst="rect">
            <a:avLst/>
          </a:prstGeom>
          <a:noFill/>
        </p:spPr>
        <p:txBody>
          <a:bodyPr wrap="square" rtlCol="0" anchor="ctr">
            <a:spAutoFit/>
          </a:bodyPr>
          <a:lstStyle/>
          <a:p>
            <a:pPr algn="r"/>
            <a:r>
              <a:rPr lang="en-US" altLang="ko-KR" sz="2400" spc="300" dirty="0" smtClean="0">
                <a:solidFill>
                  <a:srgbClr val="FFC000"/>
                </a:solidFill>
                <a:cs typeface="Arial" pitchFamily="34" charset="0"/>
              </a:rPr>
              <a:t>www.thegemini.co.in</a:t>
            </a:r>
            <a:endParaRPr lang="ko-KR" altLang="en-US" sz="2400" spc="300" dirty="0">
              <a:solidFill>
                <a:srgbClr val="FFC000"/>
              </a:solidFill>
              <a:cs typeface="Arial" pitchFamily="34" charset="0"/>
            </a:endParaRPr>
          </a:p>
        </p:txBody>
      </p:sp>
      <p:pic>
        <p:nvPicPr>
          <p:cNvPr id="25" name="Picture 24" descr="The Gemini Logo white.png"/>
          <p:cNvPicPr>
            <a:picLocks noChangeAspect="1"/>
          </p:cNvPicPr>
          <p:nvPr/>
        </p:nvPicPr>
        <p:blipFill>
          <a:blip r:embed="rId2" cstate="email"/>
          <a:stretch>
            <a:fillRect/>
          </a:stretch>
        </p:blipFill>
        <p:spPr>
          <a:xfrm>
            <a:off x="9379132" y="1036970"/>
            <a:ext cx="2341526" cy="854938"/>
          </a:xfrm>
          <a:prstGeom prst="rect">
            <a:avLst/>
          </a:prstGeom>
        </p:spPr>
      </p:pic>
      <p:pic>
        <p:nvPicPr>
          <p:cNvPr id="26" name="Picture 25" descr="Fullfill-procurement-hero-nurse.png"/>
          <p:cNvPicPr>
            <a:picLocks noChangeAspect="1"/>
          </p:cNvPicPr>
          <p:nvPr/>
        </p:nvPicPr>
        <p:blipFill>
          <a:blip r:embed="rId3" cstate="email"/>
          <a:srcRect/>
          <a:stretch>
            <a:fillRect/>
          </a:stretch>
        </p:blipFill>
        <p:spPr>
          <a:xfrm>
            <a:off x="-1" y="1280160"/>
            <a:ext cx="7075979" cy="5577840"/>
          </a:xfrm>
          <a:prstGeom prst="rect">
            <a:avLst/>
          </a:prstGeom>
        </p:spPr>
      </p:pic>
    </p:spTree>
    <p:extLst>
      <p:ext uri="{BB962C8B-B14F-4D97-AF65-F5344CB8AC3E}">
        <p14:creationId xmlns="" xmlns:p14="http://schemas.microsoft.com/office/powerpoint/2010/main" val="308668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44582"/>
            <a:ext cx="12191999" cy="1938992"/>
          </a:xfrm>
          <a:prstGeom prst="rect">
            <a:avLst/>
          </a:prstGeom>
          <a:solidFill>
            <a:srgbClr val="92D050">
              <a:alpha val="38039"/>
            </a:srgbClr>
          </a:solid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rPr>
              <a:t>THE GEMINI ONCO HIMS </a:t>
            </a:r>
          </a:p>
          <a:p>
            <a:pPr algn="ctr"/>
            <a:r>
              <a:rPr lang="en-US" sz="7200" dirty="0" smtClean="0">
                <a:solidFill>
                  <a:srgbClr val="FFC000"/>
                </a:solidFill>
                <a:effectLst>
                  <a:outerShdw blurRad="38100" dist="38100" dir="2700000" algn="tl">
                    <a:srgbClr val="000000">
                      <a:alpha val="43137"/>
                    </a:srgbClr>
                  </a:outerShdw>
                </a:effectLst>
              </a:rPr>
              <a:t>MODULES</a:t>
            </a:r>
            <a:endParaRPr lang="en-US" sz="4800" dirty="0">
              <a:solidFill>
                <a:srgbClr val="FFC000"/>
              </a:soli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t="9464" b="6250"/>
          <a:stretch>
            <a:fillRect/>
          </a:stretch>
        </p:blipFill>
        <p:spPr bwMode="auto">
          <a:xfrm>
            <a:off x="0" y="248194"/>
            <a:ext cx="12184170" cy="660980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12217303"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12191999"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1" y="0"/>
            <a:ext cx="12191999" cy="6858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1" y="0"/>
            <a:ext cx="12192000" cy="685799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201705"/>
            <a:ext cx="12192000" cy="665629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1" y="0"/>
            <a:ext cx="12192000"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2525" y="470263"/>
            <a:ext cx="6505304" cy="1138773"/>
          </a:xfrm>
          <a:prstGeom prst="rect">
            <a:avLst/>
          </a:prstGeom>
          <a:noFill/>
        </p:spPr>
        <p:txBody>
          <a:bodyPr wrap="square" rtlCol="0">
            <a:spAutoFit/>
          </a:bodyPr>
          <a:lstStyle/>
          <a:p>
            <a:r>
              <a:rPr lang="en-US" sz="3400" dirty="0" smtClean="0">
                <a:solidFill>
                  <a:srgbClr val="FFC000"/>
                </a:solidFill>
                <a:latin typeface="+mj-lt"/>
              </a:rPr>
              <a:t>What Is </a:t>
            </a:r>
            <a:r>
              <a:rPr lang="en-US" sz="3400" dirty="0" smtClean="0">
                <a:solidFill>
                  <a:schemeClr val="bg1"/>
                </a:solidFill>
                <a:latin typeface="+mj-lt"/>
              </a:rPr>
              <a:t>Oncology EMR </a:t>
            </a:r>
            <a:r>
              <a:rPr lang="en-US" sz="3400" dirty="0" smtClean="0">
                <a:solidFill>
                  <a:srgbClr val="FFC000"/>
                </a:solidFill>
                <a:latin typeface="+mj-lt"/>
              </a:rPr>
              <a:t>Software?</a:t>
            </a:r>
          </a:p>
          <a:p>
            <a:endParaRPr lang="en-US" sz="3400" dirty="0">
              <a:solidFill>
                <a:srgbClr val="FFC000"/>
              </a:solidFill>
              <a:latin typeface="+mj-lt"/>
            </a:endParaRPr>
          </a:p>
        </p:txBody>
      </p:sp>
      <p:sp>
        <p:nvSpPr>
          <p:cNvPr id="3" name="TextBox 2"/>
          <p:cNvSpPr txBox="1"/>
          <p:nvPr/>
        </p:nvSpPr>
        <p:spPr>
          <a:xfrm>
            <a:off x="5512527" y="1123406"/>
            <a:ext cx="6413862" cy="5355312"/>
          </a:xfrm>
          <a:prstGeom prst="rect">
            <a:avLst/>
          </a:prstGeom>
          <a:noFill/>
        </p:spPr>
        <p:txBody>
          <a:bodyPr wrap="square" rtlCol="0">
            <a:spAutoFit/>
          </a:bodyPr>
          <a:lstStyle/>
          <a:p>
            <a:pPr algn="just" fontAlgn="base"/>
            <a:r>
              <a:rPr lang="en-US" dirty="0" smtClean="0"/>
              <a:t>Oncology is a complex specialty with unique terminology and protocols, especially when it comes to ordering and administering chemotherapy. One of the biggest challenges oncology clinics face is ensuring orders are documented properly and regimens are followed accurately, since there are significant consequences if the wrong drug or dosage is administered. Therefore, many oncologists are adopting electronic medical records (EMR)/electronic health records (EHR) to help reduce these risks, limit liability and increase quality of care</a:t>
            </a:r>
            <a:r>
              <a:rPr lang="en-US" dirty="0" smtClean="0"/>
              <a:t>.</a:t>
            </a:r>
          </a:p>
          <a:p>
            <a:pPr algn="just" fontAlgn="base"/>
            <a:endParaRPr lang="en-US" dirty="0" smtClean="0"/>
          </a:p>
          <a:p>
            <a:pPr algn="just" fontAlgn="base"/>
            <a:r>
              <a:rPr lang="en-US" dirty="0" smtClean="0"/>
              <a:t>Oncology EMRs, also referred to as electronic health records (EHRs), are designed to meet the unique requirements of oncologists. First and foremost, this means managing the ordering and administration of chemotherapy drugs. These EMRs also have unique cancer and hematology work flows and templates, and may have applications for reporting, cancer registry and clinical trials.</a:t>
            </a:r>
          </a:p>
          <a:p>
            <a:pPr algn="just"/>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1" y="0"/>
            <a:ext cx="12192000" cy="6858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2717" y="195943"/>
            <a:ext cx="11573197" cy="1332411"/>
          </a:xfrm>
        </p:spPr>
        <p:txBody>
          <a:bodyPr/>
          <a:lstStyle/>
          <a:p>
            <a:endParaRPr lang="en-US" sz="3600" b="1" dirty="0" smtClean="0"/>
          </a:p>
          <a:p>
            <a:r>
              <a:rPr lang="en-US" sz="3600" b="1" dirty="0" smtClean="0"/>
              <a:t>Top 5 </a:t>
            </a:r>
            <a:r>
              <a:rPr lang="en-US" sz="3600" b="1" dirty="0" smtClean="0">
                <a:solidFill>
                  <a:srgbClr val="FF0000"/>
                </a:solidFill>
              </a:rPr>
              <a:t>Oncology </a:t>
            </a:r>
            <a:r>
              <a:rPr lang="en-US" sz="3600" b="1" dirty="0" smtClean="0">
                <a:solidFill>
                  <a:srgbClr val="FF0000"/>
                </a:solidFill>
              </a:rPr>
              <a:t>EHR Software </a:t>
            </a:r>
            <a:r>
              <a:rPr lang="en-US" sz="3600" b="1" dirty="0" smtClean="0"/>
              <a:t>by EMR Finder:</a:t>
            </a:r>
          </a:p>
          <a:p>
            <a:r>
              <a:rPr lang="en-US" sz="1600" dirty="0" smtClean="0">
                <a:latin typeface="+mn-lt"/>
              </a:rPr>
              <a:t>EMRFinder values its customers and has compiled a list of the 5 best and top-rated Oncology EMR &amp; PM software solutions for physician practices in 2019. The list is solely based on customer reviews and ratings and is as follows:</a:t>
            </a:r>
            <a:endParaRPr lang="en-US" sz="1600" b="1" dirty="0" smtClean="0">
              <a:latin typeface="+mn-lt"/>
            </a:endParaRPr>
          </a:p>
          <a:p>
            <a:endParaRPr lang="en-US" sz="3600" dirty="0"/>
          </a:p>
        </p:txBody>
      </p:sp>
      <p:graphicFrame>
        <p:nvGraphicFramePr>
          <p:cNvPr id="3" name="Diagram 2"/>
          <p:cNvGraphicFramePr/>
          <p:nvPr/>
        </p:nvGraphicFramePr>
        <p:xfrm>
          <a:off x="2821577" y="1724298"/>
          <a:ext cx="7364549" cy="4740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1).png"/>
          <p:cNvPicPr>
            <a:picLocks noChangeAspect="1"/>
          </p:cNvPicPr>
          <p:nvPr/>
        </p:nvPicPr>
        <p:blipFill>
          <a:blip r:embed="rId2"/>
          <a:stretch>
            <a:fillRect/>
          </a:stretch>
        </p:blipFill>
        <p:spPr>
          <a:xfrm>
            <a:off x="0" y="-1"/>
            <a:ext cx="12192000" cy="685800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mages (4).jpg"/>
          <p:cNvPicPr>
            <a:picLocks noGrp="1" noChangeAspect="1"/>
          </p:cNvPicPr>
          <p:nvPr>
            <p:ph type="pic" sz="quarter" idx="41"/>
          </p:nvPr>
        </p:nvPicPr>
        <p:blipFill>
          <a:blip r:embed="rId2"/>
          <a:srcRect/>
          <a:stretch>
            <a:fillRect/>
          </a:stretch>
        </p:blipFill>
        <p:spPr/>
      </p:pic>
      <p:sp>
        <p:nvSpPr>
          <p:cNvPr id="3" name="TextBox 2"/>
          <p:cNvSpPr txBox="1"/>
          <p:nvPr/>
        </p:nvSpPr>
        <p:spPr>
          <a:xfrm>
            <a:off x="809896" y="1672046"/>
            <a:ext cx="4833258" cy="3600986"/>
          </a:xfrm>
          <a:prstGeom prst="rect">
            <a:avLst/>
          </a:prstGeom>
          <a:noFill/>
        </p:spPr>
        <p:txBody>
          <a:bodyPr wrap="square" rtlCol="0">
            <a:spAutoFit/>
          </a:bodyPr>
          <a:lstStyle/>
          <a:p>
            <a:r>
              <a:rPr lang="en-US" sz="9600" dirty="0" smtClean="0">
                <a:solidFill>
                  <a:srgbClr val="0070C0"/>
                </a:solidFill>
                <a:latin typeface="+mj-lt"/>
              </a:rPr>
              <a:t>EHR</a:t>
            </a:r>
            <a:r>
              <a:rPr lang="en-US" sz="6600" dirty="0" smtClean="0">
                <a:latin typeface="+mj-lt"/>
              </a:rPr>
              <a:t> STANDARDS FOR INDIA</a:t>
            </a:r>
            <a:endParaRPr lang="en-US" sz="6600" dirty="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12192001" cy="6858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2"/>
            <a:ext cx="12192000" cy="6858001"/>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0" y="0"/>
            <a:ext cx="12192000" cy="662287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descr="20916.jpg"/>
          <p:cNvPicPr>
            <a:picLocks noGrp="1" noChangeAspect="1"/>
          </p:cNvPicPr>
          <p:nvPr>
            <p:ph type="pic" sz="quarter" idx="10"/>
          </p:nvPr>
        </p:nvPicPr>
        <p:blipFill>
          <a:blip r:embed="rId2" cstate="email"/>
          <a:srcRect/>
          <a:stretch>
            <a:fillRect/>
          </a:stretch>
        </p:blipFill>
        <p:spPr/>
      </p:pic>
      <p:sp>
        <p:nvSpPr>
          <p:cNvPr id="3" name="이등변 삼각형 1">
            <a:extLst>
              <a:ext uri="{FF2B5EF4-FFF2-40B4-BE49-F238E27FC236}">
                <a16:creationId xmlns="" xmlns:a16="http://schemas.microsoft.com/office/drawing/2014/main" id="{5C904BCA-AD51-46D9-9C35-488AF2A352F9}"/>
              </a:ext>
            </a:extLst>
          </p:cNvPr>
          <p:cNvSpPr/>
          <p:nvPr/>
        </p:nvSpPr>
        <p:spPr>
          <a:xfrm>
            <a:off x="2976665" y="1223620"/>
            <a:ext cx="3263499" cy="2813361"/>
          </a:xfrm>
          <a:prstGeom prst="triangl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Subtitle 19"/>
          <p:cNvSpPr txBox="1">
            <a:spLocks/>
          </p:cNvSpPr>
          <p:nvPr/>
        </p:nvSpPr>
        <p:spPr>
          <a:xfrm flipH="1">
            <a:off x="6727371" y="2815363"/>
            <a:ext cx="5464628" cy="1338625"/>
          </a:xfrm>
          <a:prstGeom prst="rect">
            <a:avLst/>
          </a:prstGeom>
        </p:spPr>
        <p:txBody>
          <a:bodyPr/>
          <a:lstStyle/>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uLnTx/>
                <a:uFillTx/>
                <a:latin typeface="+mj-lt"/>
                <a:ea typeface="+mn-ea"/>
                <a:cs typeface="+mn-cs"/>
              </a:rPr>
              <a:t> Call : +91 9265562676</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uLnTx/>
                <a:uFillTx/>
                <a:latin typeface="+mj-lt"/>
                <a:ea typeface="+mn-ea"/>
                <a:cs typeface="+mn-cs"/>
              </a:rPr>
              <a:t> Email: consultants@thegemini.co.in</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uLnTx/>
                <a:uFillTx/>
                <a:latin typeface="+mj-lt"/>
                <a:ea typeface="+mn-ea"/>
                <a:cs typeface="+mn-cs"/>
              </a:rPr>
              <a:t> Visit : www.thegemini.co.in</a:t>
            </a:r>
            <a:endParaRPr kumimoji="0" lang="en-US" sz="2000" b="0" i="0" u="none" strike="noStrike" kern="1200" cap="none" spc="0" normalizeH="0" baseline="0" noProof="0" dirty="0">
              <a:ln>
                <a:noFill/>
              </a:ln>
              <a:uLnTx/>
              <a:uFillTx/>
              <a:latin typeface="+mj-lt"/>
              <a:ea typeface="+mn-ea"/>
              <a:cs typeface="+mn-cs"/>
            </a:endParaRPr>
          </a:p>
        </p:txBody>
      </p:sp>
      <p:sp>
        <p:nvSpPr>
          <p:cNvPr id="26" name="Title 21"/>
          <p:cNvSpPr txBox="1">
            <a:spLocks/>
          </p:cNvSpPr>
          <p:nvPr/>
        </p:nvSpPr>
        <p:spPr>
          <a:xfrm flipH="1">
            <a:off x="6701245" y="1770334"/>
            <a:ext cx="4637314" cy="880103"/>
          </a:xfrm>
          <a:prstGeom prst="rect">
            <a:avLst/>
          </a:prstGeom>
        </p:spPr>
        <p:txBody>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0070C0"/>
                </a:solidFill>
                <a:uLnTx/>
                <a:uFillTx/>
                <a:latin typeface="+mj-lt"/>
                <a:ea typeface="+mj-ea"/>
                <a:cs typeface="+mj-cs"/>
              </a:rPr>
              <a:t>TO DISCUSS YOUR NEEDS OR FOR A COMPREHENSIVE DEMONSTRATION OF THE PRODUCT OR SERVICE CONTACT US :</a:t>
            </a:r>
            <a:endParaRPr kumimoji="0" lang="en-US" sz="1600" b="0" i="0" u="none" strike="noStrike" kern="1200" cap="none" spc="0" normalizeH="0" baseline="0" noProof="0" dirty="0">
              <a:ln>
                <a:noFill/>
              </a:ln>
              <a:solidFill>
                <a:srgbClr val="0070C0"/>
              </a:solidFill>
              <a:uLnTx/>
              <a:uFillTx/>
              <a:latin typeface="+mj-lt"/>
              <a:ea typeface="+mj-ea"/>
              <a:cs typeface="+mj-cs"/>
            </a:endParaRPr>
          </a:p>
        </p:txBody>
      </p:sp>
      <p:sp>
        <p:nvSpPr>
          <p:cNvPr id="27" name="TextBox 26"/>
          <p:cNvSpPr txBox="1"/>
          <p:nvPr/>
        </p:nvSpPr>
        <p:spPr>
          <a:xfrm>
            <a:off x="6729549" y="4202203"/>
            <a:ext cx="4763589" cy="2123658"/>
          </a:xfrm>
          <a:prstGeom prst="rect">
            <a:avLst/>
          </a:prstGeom>
          <a:noFill/>
        </p:spPr>
        <p:txBody>
          <a:bodyPr wrap="square" rtlCol="0">
            <a:spAutoFit/>
          </a:bodyPr>
          <a:lstStyle/>
          <a:p>
            <a:r>
              <a:rPr lang="en-US" sz="1200" dirty="0" smtClean="0">
                <a:solidFill>
                  <a:srgbClr val="FF0000"/>
                </a:solidFill>
                <a:latin typeface="+mj-lt"/>
                <a:ea typeface="Roboto Condensed Light" charset="0"/>
              </a:rPr>
              <a:t>DEVELOPMENT CELL: </a:t>
            </a:r>
          </a:p>
          <a:p>
            <a:r>
              <a:rPr lang="en-US" sz="1200" dirty="0" smtClean="0">
                <a:latin typeface="+mj-lt"/>
                <a:ea typeface="Roboto Condensed Light" charset="0"/>
              </a:rPr>
              <a:t>AHMEDABAD, AJMER, KOLKATA</a:t>
            </a:r>
          </a:p>
          <a:p>
            <a:endParaRPr lang="en-US" sz="1200" dirty="0" smtClean="0">
              <a:latin typeface="+mj-lt"/>
              <a:ea typeface="Roboto Condensed Light" charset="0"/>
            </a:endParaRPr>
          </a:p>
          <a:p>
            <a:r>
              <a:rPr lang="en-US" sz="1200" dirty="0" smtClean="0">
                <a:solidFill>
                  <a:srgbClr val="FF0000"/>
                </a:solidFill>
                <a:latin typeface="+mj-lt"/>
                <a:ea typeface="Roboto Condensed Light" charset="0"/>
              </a:rPr>
              <a:t>TECHNICAL SUPPORT:  </a:t>
            </a:r>
          </a:p>
          <a:p>
            <a:r>
              <a:rPr lang="en-US" sz="1200" dirty="0" smtClean="0">
                <a:latin typeface="+mj-lt"/>
                <a:ea typeface="Roboto Condensed Light" charset="0"/>
              </a:rPr>
              <a:t>UDAIPUR, MUMBAI, BANGALORE, NOIDA, PUNE, SILVASSA</a:t>
            </a:r>
          </a:p>
          <a:p>
            <a:endParaRPr lang="en-US" sz="1200" dirty="0" smtClean="0">
              <a:latin typeface="+mj-lt"/>
              <a:ea typeface="Roboto Condensed Light" charset="0"/>
            </a:endParaRPr>
          </a:p>
          <a:p>
            <a:r>
              <a:rPr lang="en-US" sz="1200" dirty="0" smtClean="0">
                <a:solidFill>
                  <a:srgbClr val="FF0000"/>
                </a:solidFill>
                <a:latin typeface="+mj-lt"/>
                <a:ea typeface="Roboto Condensed Light" charset="0"/>
              </a:rPr>
              <a:t>BUSINESS ADDRESS : </a:t>
            </a:r>
          </a:p>
          <a:p>
            <a:r>
              <a:rPr lang="en-US" sz="1200" dirty="0" smtClean="0">
                <a:latin typeface="+mj-lt"/>
                <a:ea typeface="Roboto Condensed Light" charset="0"/>
              </a:rPr>
              <a:t>BERLIN, GERMANY</a:t>
            </a:r>
          </a:p>
          <a:p>
            <a:endParaRPr lang="en-US" sz="1200" dirty="0" smtClean="0">
              <a:latin typeface="+mj-lt"/>
              <a:ea typeface="Roboto Condensed Light" charset="0"/>
            </a:endParaRPr>
          </a:p>
          <a:p>
            <a:r>
              <a:rPr lang="en-US" sz="1200" dirty="0" smtClean="0">
                <a:solidFill>
                  <a:srgbClr val="FF0000"/>
                </a:solidFill>
                <a:latin typeface="+mj-lt"/>
                <a:ea typeface="Roboto Condensed Light" charset="0"/>
              </a:rPr>
              <a:t>THE GEMINI PARTNER : </a:t>
            </a:r>
            <a:r>
              <a:rPr lang="en-US" sz="1200" dirty="0" smtClean="0">
                <a:latin typeface="+mj-lt"/>
                <a:ea typeface="Roboto Condensed Light" charset="0"/>
              </a:rPr>
              <a:t/>
            </a:r>
            <a:br>
              <a:rPr lang="en-US" sz="1200" dirty="0" smtClean="0">
                <a:latin typeface="+mj-lt"/>
                <a:ea typeface="Roboto Condensed Light" charset="0"/>
              </a:rPr>
            </a:br>
            <a:r>
              <a:rPr lang="en-US" sz="1200" dirty="0" smtClean="0">
                <a:latin typeface="+mj-lt"/>
                <a:ea typeface="Roboto Condensed Light" charset="0"/>
              </a:rPr>
              <a:t>NIGERIA, KENYA, UGANDA, UAE, TRINIDAD</a:t>
            </a:r>
          </a:p>
        </p:txBody>
      </p:sp>
      <p:sp>
        <p:nvSpPr>
          <p:cNvPr id="30" name="Title 21"/>
          <p:cNvSpPr txBox="1">
            <a:spLocks/>
          </p:cNvSpPr>
          <p:nvPr/>
        </p:nvSpPr>
        <p:spPr>
          <a:xfrm flipH="1">
            <a:off x="6736079" y="681763"/>
            <a:ext cx="4637314" cy="880103"/>
          </a:xfrm>
          <a:prstGeom prst="rect">
            <a:avLst/>
          </a:prstGeom>
        </p:spPr>
        <p:txBody>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C00000"/>
                </a:solidFill>
                <a:uLnTx/>
                <a:uFillTx/>
                <a:latin typeface="+mj-lt"/>
                <a:ea typeface="+mj-ea"/>
                <a:cs typeface="+mj-cs"/>
              </a:rPr>
              <a:t>CONTACT US :</a:t>
            </a:r>
            <a:endParaRPr kumimoji="0" lang="en-US" sz="4400" b="0" i="0" u="none" strike="noStrike" kern="1200" cap="none" spc="0" normalizeH="0" baseline="0" noProof="0" dirty="0">
              <a:ln>
                <a:noFill/>
              </a:ln>
              <a:solidFill>
                <a:srgbClr val="C00000"/>
              </a:solidFill>
              <a:uLnTx/>
              <a:uFillTx/>
              <a:latin typeface="+mj-lt"/>
              <a:ea typeface="+mj-ea"/>
              <a:cs typeface="+mj-cs"/>
            </a:endParaRPr>
          </a:p>
        </p:txBody>
      </p:sp>
    </p:spTree>
    <p:extLst>
      <p:ext uri="{BB962C8B-B14F-4D97-AF65-F5344CB8AC3E}">
        <p14:creationId xmlns="" xmlns:p14="http://schemas.microsoft.com/office/powerpoint/2010/main" val="2366296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5596B00-0CE2-44C6-9AC5-0B5BC6F6C4D9}"/>
              </a:ext>
            </a:extLst>
          </p:cNvPr>
          <p:cNvGrpSpPr/>
          <p:nvPr/>
        </p:nvGrpSpPr>
        <p:grpSpPr>
          <a:xfrm>
            <a:off x="3468549" y="2276475"/>
            <a:ext cx="5269188" cy="3419474"/>
            <a:chOff x="4655870" y="2637505"/>
            <a:chExt cx="2716484" cy="1217603"/>
          </a:xfrm>
          <a:effectLst>
            <a:outerShdw blurRad="50800" dist="38100" dir="5400000" algn="t" rotWithShape="0">
              <a:prstClr val="black">
                <a:alpha val="40000"/>
              </a:prstClr>
            </a:outerShdw>
          </a:effectLst>
        </p:grpSpPr>
        <p:grpSp>
          <p:nvGrpSpPr>
            <p:cNvPr id="6" name="Group 5">
              <a:extLst>
                <a:ext uri="{FF2B5EF4-FFF2-40B4-BE49-F238E27FC236}">
                  <a16:creationId xmlns="" xmlns:a16="http://schemas.microsoft.com/office/drawing/2014/main" id="{5DF549E6-5337-42BD-9C5E-4FF911D21EC1}"/>
                </a:ext>
              </a:extLst>
            </p:cNvPr>
            <p:cNvGrpSpPr/>
            <p:nvPr/>
          </p:nvGrpSpPr>
          <p:grpSpPr>
            <a:xfrm>
              <a:off x="6233054" y="2743150"/>
              <a:ext cx="1139300" cy="952543"/>
              <a:chOff x="5133714" y="3583707"/>
              <a:chExt cx="474339" cy="396585"/>
            </a:xfrm>
          </p:grpSpPr>
          <p:cxnSp>
            <p:nvCxnSpPr>
              <p:cNvPr id="12" name="Connector: Elbow 11">
                <a:extLst>
                  <a:ext uri="{FF2B5EF4-FFF2-40B4-BE49-F238E27FC236}">
                    <a16:creationId xmlns="" xmlns:a16="http://schemas.microsoft.com/office/drawing/2014/main" id="{99FF6450-5DCF-4EA4-9ECD-5DECDA3BADBD}"/>
                  </a:ext>
                </a:extLst>
              </p:cNvPr>
              <p:cNvCxnSpPr>
                <a:cxnSpLocks/>
              </p:cNvCxnSpPr>
              <p:nvPr/>
            </p:nvCxnSpPr>
            <p:spPr>
              <a:xfrm rot="16200000" flipH="1">
                <a:off x="5223467" y="3590067"/>
                <a:ext cx="291134" cy="278415"/>
              </a:xfrm>
              <a:prstGeom prst="bentConnector3">
                <a:avLst>
                  <a:gd name="adj1" fmla="val 98706"/>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 xmlns:a16="http://schemas.microsoft.com/office/drawing/2014/main" id="{637BD6F9-CEA8-471A-B6D6-3D7D3748ACC4}"/>
                  </a:ext>
                </a:extLst>
              </p:cNvPr>
              <p:cNvCxnSpPr>
                <a:cxnSpLocks/>
              </p:cNvCxnSpPr>
              <p:nvPr/>
            </p:nvCxnSpPr>
            <p:spPr>
              <a:xfrm rot="16200000" flipH="1">
                <a:off x="5172591" y="3544830"/>
                <a:ext cx="396585" cy="474339"/>
              </a:xfrm>
              <a:prstGeom prst="bentConnector3">
                <a:avLst>
                  <a:gd name="adj1" fmla="val 10131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 xmlns:a16="http://schemas.microsoft.com/office/drawing/2014/main" id="{3DC2EA36-2D13-4B3D-BFC3-A102F4DEB439}"/>
                </a:ext>
              </a:extLst>
            </p:cNvPr>
            <p:cNvCxnSpPr>
              <a:cxnSpLocks/>
            </p:cNvCxnSpPr>
            <p:nvPr/>
          </p:nvCxnSpPr>
          <p:spPr>
            <a:xfrm>
              <a:off x="6001025" y="2637505"/>
              <a:ext cx="13087" cy="1217603"/>
            </a:xfrm>
            <a:prstGeom prst="line">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 xmlns:a16="http://schemas.microsoft.com/office/drawing/2014/main" id="{11C99EAA-C1C3-4CCA-BEBA-AC2A865E88E4}"/>
                </a:ext>
              </a:extLst>
            </p:cNvPr>
            <p:cNvGrpSpPr/>
            <p:nvPr/>
          </p:nvGrpSpPr>
          <p:grpSpPr>
            <a:xfrm flipH="1">
              <a:off x="4655870" y="2743153"/>
              <a:ext cx="1159245" cy="952554"/>
              <a:chOff x="5125409" y="3583703"/>
              <a:chExt cx="482643" cy="396589"/>
            </a:xfrm>
          </p:grpSpPr>
          <p:cxnSp>
            <p:nvCxnSpPr>
              <p:cNvPr id="10" name="Connector: Elbow 9">
                <a:extLst>
                  <a:ext uri="{FF2B5EF4-FFF2-40B4-BE49-F238E27FC236}">
                    <a16:creationId xmlns="" xmlns:a16="http://schemas.microsoft.com/office/drawing/2014/main" id="{3275D676-AD17-49C5-9DEA-18E954D494CE}"/>
                  </a:ext>
                </a:extLst>
              </p:cNvPr>
              <p:cNvCxnSpPr>
                <a:cxnSpLocks/>
              </p:cNvCxnSpPr>
              <p:nvPr/>
            </p:nvCxnSpPr>
            <p:spPr>
              <a:xfrm rot="16200000" flipH="1">
                <a:off x="5217648" y="3581177"/>
                <a:ext cx="291129" cy="296190"/>
              </a:xfrm>
              <a:prstGeom prst="bentConnector3">
                <a:avLst>
                  <a:gd name="adj1" fmla="val 10092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 xmlns:a16="http://schemas.microsoft.com/office/drawing/2014/main" id="{7437482D-2332-417F-9573-94FD96A7798B}"/>
                  </a:ext>
                </a:extLst>
              </p:cNvPr>
              <p:cNvCxnSpPr>
                <a:cxnSpLocks/>
              </p:cNvCxnSpPr>
              <p:nvPr/>
            </p:nvCxnSpPr>
            <p:spPr>
              <a:xfrm rot="16200000" flipH="1">
                <a:off x="5168436" y="3540676"/>
                <a:ext cx="396589" cy="482643"/>
              </a:xfrm>
              <a:prstGeom prst="bentConnector3">
                <a:avLst>
                  <a:gd name="adj1" fmla="val 99215"/>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sp>
        <p:nvSpPr>
          <p:cNvPr id="26" name="Rectangle 25">
            <a:extLst>
              <a:ext uri="{FF2B5EF4-FFF2-40B4-BE49-F238E27FC236}">
                <a16:creationId xmlns="" xmlns:a16="http://schemas.microsoft.com/office/drawing/2014/main" id="{F080A5CE-2A27-4A71-B160-441332CC772B}"/>
              </a:ext>
            </a:extLst>
          </p:cNvPr>
          <p:cNvSpPr/>
          <p:nvPr/>
        </p:nvSpPr>
        <p:spPr>
          <a:xfrm>
            <a:off x="-9524" y="2836196"/>
            <a:ext cx="12196762" cy="136039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DB2FBFAD-318C-47E8-A82D-2EDEDE3F63EE}"/>
              </a:ext>
            </a:extLst>
          </p:cNvPr>
          <p:cNvSpPr/>
          <p:nvPr/>
        </p:nvSpPr>
        <p:spPr>
          <a:xfrm>
            <a:off x="-4762" y="2938634"/>
            <a:ext cx="12196762" cy="115551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020C8F30-9C91-4D39-A29C-BCE4134E41E9}"/>
              </a:ext>
            </a:extLst>
          </p:cNvPr>
          <p:cNvSpPr txBox="1"/>
          <p:nvPr/>
        </p:nvSpPr>
        <p:spPr>
          <a:xfrm>
            <a:off x="-4762" y="2940912"/>
            <a:ext cx="12192000" cy="1015663"/>
          </a:xfrm>
          <a:prstGeom prst="rect">
            <a:avLst/>
          </a:prstGeom>
          <a:noFill/>
        </p:spPr>
        <p:txBody>
          <a:bodyPr wrap="square" rtlCol="0" anchor="ctr">
            <a:spAutoFit/>
          </a:bodyPr>
          <a:lstStyle/>
          <a:p>
            <a:pPr algn="ctr"/>
            <a:r>
              <a:rPr lang="en-US" altLang="ko-KR" sz="6000" dirty="0">
                <a:solidFill>
                  <a:srgbClr val="FFC000"/>
                </a:solidFill>
                <a:effectLst>
                  <a:outerShdw blurRad="38100" dist="38100" dir="2700000" algn="tl">
                    <a:srgbClr val="000000">
                      <a:alpha val="43137"/>
                    </a:srgbClr>
                  </a:outerShdw>
                </a:effectLst>
                <a:cs typeface="Arial" pitchFamily="34" charset="0"/>
              </a:rPr>
              <a:t>THANK YOU</a:t>
            </a:r>
            <a:endParaRPr lang="ko-KR" altLang="en-US" sz="6000" dirty="0">
              <a:solidFill>
                <a:srgbClr val="FFC000"/>
              </a:solidFill>
              <a:effectLst>
                <a:outerShdw blurRad="38100" dist="38100" dir="2700000" algn="tl">
                  <a:srgbClr val="000000">
                    <a:alpha val="43137"/>
                  </a:srgbClr>
                </a:outerShdw>
              </a:effectLst>
              <a:cs typeface="Arial" pitchFamily="34" charset="0"/>
            </a:endParaRPr>
          </a:p>
        </p:txBody>
      </p:sp>
      <p:sp>
        <p:nvSpPr>
          <p:cNvPr id="9" name="Freeform 13">
            <a:extLst>
              <a:ext uri="{FF2B5EF4-FFF2-40B4-BE49-F238E27FC236}">
                <a16:creationId xmlns="" xmlns:a16="http://schemas.microsoft.com/office/drawing/2014/main" id="{8237F776-235B-43B7-A208-7106E24CBAFE}"/>
              </a:ext>
            </a:extLst>
          </p:cNvPr>
          <p:cNvSpPr>
            <a:spLocks noChangeAspect="1"/>
          </p:cNvSpPr>
          <p:nvPr/>
        </p:nvSpPr>
        <p:spPr>
          <a:xfrm flipH="1">
            <a:off x="4878758" y="1367871"/>
            <a:ext cx="2434484" cy="1311656"/>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pic>
        <p:nvPicPr>
          <p:cNvPr id="15" name="Picture 14" descr="The Gemini Logo - Blank.png"/>
          <p:cNvPicPr>
            <a:picLocks noChangeAspect="1"/>
          </p:cNvPicPr>
          <p:nvPr/>
        </p:nvPicPr>
        <p:blipFill>
          <a:blip r:embed="rId2" cstate="email"/>
          <a:stretch>
            <a:fillRect/>
          </a:stretch>
        </p:blipFill>
        <p:spPr>
          <a:xfrm>
            <a:off x="5290458" y="1931777"/>
            <a:ext cx="1644614" cy="615482"/>
          </a:xfrm>
          <a:prstGeom prst="rect">
            <a:avLst/>
          </a:prstGeom>
        </p:spPr>
      </p:pic>
    </p:spTree>
    <p:extLst>
      <p:ext uri="{BB962C8B-B14F-4D97-AF65-F5344CB8AC3E}">
        <p14:creationId xmlns="" xmlns:p14="http://schemas.microsoft.com/office/powerpoint/2010/main" val="183210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images (2).jpg"/>
          <p:cNvPicPr>
            <a:picLocks noGrp="1" noChangeAspect="1"/>
          </p:cNvPicPr>
          <p:nvPr>
            <p:ph type="pic" sz="quarter" idx="41"/>
          </p:nvPr>
        </p:nvPicPr>
        <p:blipFill>
          <a:blip r:embed="rId2"/>
          <a:srcRect/>
          <a:stretch>
            <a:fillRect/>
          </a:stretch>
        </p:blipFill>
        <p:spPr/>
      </p:pic>
      <p:sp>
        <p:nvSpPr>
          <p:cNvPr id="4" name="Content Placeholder 2"/>
          <p:cNvSpPr txBox="1">
            <a:spLocks/>
          </p:cNvSpPr>
          <p:nvPr/>
        </p:nvSpPr>
        <p:spPr>
          <a:xfrm>
            <a:off x="418011" y="2155370"/>
            <a:ext cx="5055326" cy="4702629"/>
          </a:xfrm>
          <a:prstGeom prst="rect">
            <a:avLst/>
          </a:prstGeom>
        </p:spPr>
        <p:txBody>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THE GEMINI ONCO HIMS is committed to cultivating an environment that connects the entire oncology community. Our goal is to help every cancer care provider access the type of expertise, information and technology that enables smart, efficient, and high quality care globally. We are united by purpose to fight cancer, together. The Gemini Onco HIMS puts you at the center of the oncology care process. Using our solutions, providers can view the complete electronic medical record (EMR), with access to prior ambulatory visits, acute care encounters, test results, images, medications and other important clinical information.</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633550" y="683623"/>
            <a:ext cx="4460965" cy="114300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000" b="0" i="0" u="none" strike="noStrike" kern="1200" cap="none" spc="0" normalizeH="0" baseline="0" noProof="0" dirty="0" smtClean="0">
                <a:ln>
                  <a:noFill/>
                </a:ln>
                <a:solidFill>
                  <a:srgbClr val="0070C0"/>
                </a:solidFill>
                <a:uLnTx/>
                <a:uFillTx/>
                <a:latin typeface="+mj-lt"/>
                <a:ea typeface="+mj-ea"/>
                <a:cs typeface="+mj-cs"/>
              </a:rPr>
              <a:t>The Gemini</a:t>
            </a:r>
            <a:r>
              <a:rPr kumimoji="0" lang="en-US" altLang="zh-CN" sz="4000" b="0" i="0" u="none" strike="noStrike" kern="1200" cap="none" spc="0" normalizeH="0" noProof="0" dirty="0" smtClean="0">
                <a:ln>
                  <a:noFill/>
                </a:ln>
                <a:solidFill>
                  <a:srgbClr val="0070C0"/>
                </a:solidFill>
                <a:uLnTx/>
                <a:uFillTx/>
                <a:latin typeface="+mj-lt"/>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6000" b="0" i="0" u="none" strike="noStrike" kern="1200" cap="none" spc="0" normalizeH="0" baseline="0" noProof="0" dirty="0" smtClean="0">
                <a:ln>
                  <a:noFill/>
                </a:ln>
                <a:solidFill>
                  <a:srgbClr val="FF0000"/>
                </a:solidFill>
                <a:uLnTx/>
                <a:uFillTx/>
                <a:latin typeface="+mj-lt"/>
                <a:ea typeface="+mj-ea"/>
                <a:cs typeface="+mj-cs"/>
              </a:rPr>
              <a:t>ONCO HIMS </a:t>
            </a:r>
            <a:endParaRPr kumimoji="0" lang="en-US" sz="6000" b="0" i="0" u="none" strike="noStrike" kern="1200" cap="none" spc="0" normalizeH="0" baseline="0" noProof="0" dirty="0">
              <a:ln>
                <a:noFill/>
              </a:ln>
              <a:solidFill>
                <a:srgbClr val="FF0000"/>
              </a:solidFill>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woman-using-smartphone-with-hologram_23-2148264148.jpg"/>
          <p:cNvPicPr>
            <a:picLocks noGrp="1" noChangeAspect="1"/>
          </p:cNvPicPr>
          <p:nvPr>
            <p:ph type="pic" idx="11"/>
          </p:nvPr>
        </p:nvPicPr>
        <p:blipFill>
          <a:blip r:embed="rId2" cstate="email"/>
          <a:srcRect/>
          <a:stretch>
            <a:fillRect/>
          </a:stretch>
        </p:blipFill>
        <p:spPr/>
      </p:pic>
      <p:sp>
        <p:nvSpPr>
          <p:cNvPr id="6" name="TextBox 5"/>
          <p:cNvSpPr txBox="1"/>
          <p:nvPr/>
        </p:nvSpPr>
        <p:spPr>
          <a:xfrm>
            <a:off x="7839892" y="1214845"/>
            <a:ext cx="4034245" cy="3600986"/>
          </a:xfrm>
          <a:prstGeom prst="rect">
            <a:avLst/>
          </a:prstGeom>
          <a:noFill/>
        </p:spPr>
        <p:txBody>
          <a:bodyPr wrap="square" rtlCol="0">
            <a:spAutoFit/>
          </a:bodyPr>
          <a:lstStyle/>
          <a:p>
            <a:pPr algn="just"/>
            <a:r>
              <a:rPr lang="en-US" sz="5400" dirty="0" smtClean="0">
                <a:solidFill>
                  <a:srgbClr val="FF0000"/>
                </a:solidFill>
                <a:latin typeface="+mj-lt"/>
              </a:rPr>
              <a:t>Our </a:t>
            </a:r>
            <a:r>
              <a:rPr lang="en-US" sz="5400" dirty="0" smtClean="0">
                <a:solidFill>
                  <a:srgbClr val="FF0000"/>
                </a:solidFill>
                <a:latin typeface="+mj-lt"/>
              </a:rPr>
              <a:t>Mission</a:t>
            </a:r>
          </a:p>
          <a:p>
            <a:pPr algn="just"/>
            <a:endParaRPr lang="en-US" sz="4400" dirty="0" smtClean="0">
              <a:solidFill>
                <a:srgbClr val="FF0000"/>
              </a:solidFill>
              <a:latin typeface="+mj-lt"/>
            </a:endParaRPr>
          </a:p>
          <a:p>
            <a:pPr algn="just"/>
            <a:endParaRPr lang="en-US" sz="3200" dirty="0" smtClean="0">
              <a:solidFill>
                <a:srgbClr val="FF0000"/>
              </a:solidFill>
              <a:latin typeface="+mj-lt"/>
            </a:endParaRPr>
          </a:p>
          <a:p>
            <a:r>
              <a:rPr lang="en-US" sz="1600" dirty="0" smtClean="0">
                <a:solidFill>
                  <a:schemeClr val="bg1"/>
                </a:solidFill>
                <a:latin typeface="+mn-lt"/>
              </a:rPr>
              <a:t>THE GEMINI ONCO’s mission is to innovate, support and simplify cancer-fighting solutions everywhere so we can realize our vision of living in a cancer-free world.</a:t>
            </a:r>
          </a:p>
          <a:p>
            <a:pPr algn="just"/>
            <a:endParaRPr lang="en-US" dirty="0">
              <a:latin typeface="+mj-lt"/>
            </a:endParaRPr>
          </a:p>
        </p:txBody>
      </p:sp>
      <p:sp>
        <p:nvSpPr>
          <p:cNvPr id="7" name="TextBox 6"/>
          <p:cNvSpPr txBox="1"/>
          <p:nvPr/>
        </p:nvSpPr>
        <p:spPr>
          <a:xfrm>
            <a:off x="222068" y="901334"/>
            <a:ext cx="4284618" cy="4093428"/>
          </a:xfrm>
          <a:prstGeom prst="rect">
            <a:avLst/>
          </a:prstGeom>
          <a:noFill/>
        </p:spPr>
        <p:txBody>
          <a:bodyPr wrap="square" rtlCol="0">
            <a:spAutoFit/>
          </a:bodyPr>
          <a:lstStyle/>
          <a:p>
            <a:pPr algn="just"/>
            <a:r>
              <a:rPr lang="en-US" sz="5400" dirty="0" smtClean="0">
                <a:solidFill>
                  <a:srgbClr val="FF0000"/>
                </a:solidFill>
                <a:latin typeface="+mj-lt"/>
              </a:rPr>
              <a:t>Our </a:t>
            </a:r>
            <a:r>
              <a:rPr lang="en-US" sz="5400" dirty="0" smtClean="0">
                <a:solidFill>
                  <a:srgbClr val="FF0000"/>
                </a:solidFill>
                <a:latin typeface="+mj-lt"/>
              </a:rPr>
              <a:t>Commitment</a:t>
            </a:r>
          </a:p>
          <a:p>
            <a:pPr algn="just"/>
            <a:endParaRPr lang="en-US" sz="4000" dirty="0" smtClean="0">
              <a:solidFill>
                <a:srgbClr val="FF0000"/>
              </a:solidFill>
              <a:latin typeface="+mj-lt"/>
            </a:endParaRPr>
          </a:p>
          <a:p>
            <a:pPr algn="just"/>
            <a:r>
              <a:rPr lang="en-US" sz="1600" dirty="0" smtClean="0">
                <a:solidFill>
                  <a:schemeClr val="bg1"/>
                </a:solidFill>
                <a:latin typeface="+mn-lt"/>
              </a:rPr>
              <a:t>At THE GEMINI ONCO’s , we are a Partner for Life. This partnership is embodied in everything we do. Whether it’s working across teams, collaborating with customers, or reaching out to our communities, we are dedicated to our mission.</a:t>
            </a:r>
          </a:p>
          <a:p>
            <a:endParaRPr lang="en-US" sz="1600" dirty="0">
              <a:solidFill>
                <a:schemeClr val="bg1"/>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1907" y="261259"/>
            <a:ext cx="11790093" cy="692330"/>
          </a:xfrm>
          <a:solidFill>
            <a:srgbClr val="0070C0"/>
          </a:solidFill>
        </p:spPr>
        <p:txBody>
          <a:bodyPr/>
          <a:lstStyle/>
          <a:p>
            <a:endParaRPr lang="en-US" sz="4000" b="1" dirty="0" smtClean="0">
              <a:solidFill>
                <a:srgbClr val="FFC000"/>
              </a:solidFill>
              <a:effectLst>
                <a:outerShdw blurRad="38100" dist="38100" dir="2700000" algn="tl">
                  <a:srgbClr val="000000">
                    <a:alpha val="43137"/>
                  </a:srgbClr>
                </a:outerShdw>
              </a:effectLst>
            </a:endParaRPr>
          </a:p>
          <a:p>
            <a:pPr algn="l"/>
            <a:r>
              <a:rPr lang="en-US" sz="4000" b="1" dirty="0" smtClean="0">
                <a:solidFill>
                  <a:srgbClr val="FFC000"/>
                </a:solidFill>
                <a:effectLst>
                  <a:outerShdw blurRad="38100" dist="38100" dir="2700000" algn="tl">
                    <a:srgbClr val="000000">
                      <a:alpha val="43137"/>
                    </a:srgbClr>
                  </a:outerShdw>
                </a:effectLst>
              </a:rPr>
              <a:t>Features of </a:t>
            </a:r>
            <a:r>
              <a:rPr lang="en-US" sz="4000" b="1" dirty="0" smtClean="0">
                <a:solidFill>
                  <a:schemeClr val="bg1"/>
                </a:solidFill>
                <a:effectLst>
                  <a:outerShdw blurRad="38100" dist="38100" dir="2700000" algn="tl">
                    <a:srgbClr val="000000">
                      <a:alpha val="43137"/>
                    </a:srgbClr>
                  </a:outerShdw>
                </a:effectLst>
              </a:rPr>
              <a:t>ONCO HIMS</a:t>
            </a:r>
            <a:endParaRPr lang="en-US" sz="4000" b="1" dirty="0" smtClean="0">
              <a:solidFill>
                <a:schemeClr val="bg1"/>
              </a:solidFill>
              <a:effectLst>
                <a:outerShdw blurRad="38100" dist="38100" dir="2700000" algn="tl">
                  <a:srgbClr val="000000">
                    <a:alpha val="43137"/>
                  </a:srgbClr>
                </a:outerShdw>
              </a:effectLst>
            </a:endParaRPr>
          </a:p>
          <a:p>
            <a:endParaRPr lang="en-US" sz="4000"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444138" y="1162594"/>
            <a:ext cx="11312433" cy="5278368"/>
          </a:xfrm>
          <a:prstGeom prst="rect">
            <a:avLst/>
          </a:prstGeom>
          <a:noFill/>
        </p:spPr>
        <p:txBody>
          <a:bodyPr wrap="square" rtlCol="0">
            <a:spAutoFit/>
          </a:bodyPr>
          <a:lstStyle/>
          <a:p>
            <a:pPr algn="just"/>
            <a:r>
              <a:rPr lang="en-US" sz="1600" b="1" spc="300" dirty="0" smtClean="0">
                <a:solidFill>
                  <a:srgbClr val="00B0F0"/>
                </a:solidFill>
              </a:rPr>
              <a:t>MAPPING &amp; STAGING CLASSIFICATION </a:t>
            </a:r>
            <a:endParaRPr lang="en-US" sz="1600" b="1" spc="300" dirty="0" smtClean="0">
              <a:solidFill>
                <a:srgbClr val="00B0F0"/>
              </a:solidFill>
            </a:endParaRPr>
          </a:p>
          <a:p>
            <a:pPr algn="just"/>
            <a:r>
              <a:rPr lang="en-US" sz="1500" dirty="0" smtClean="0"/>
              <a:t>Based </a:t>
            </a:r>
            <a:r>
              <a:rPr lang="en-US" sz="1500" dirty="0" smtClean="0"/>
              <a:t>on the information provided, decision-support engines can map the cancer, identify the stage and recommend appropriate treatment options.</a:t>
            </a:r>
          </a:p>
          <a:p>
            <a:pPr algn="just"/>
            <a:endParaRPr lang="en-US" sz="800" b="1" dirty="0" smtClean="0"/>
          </a:p>
          <a:p>
            <a:pPr algn="just"/>
            <a:r>
              <a:rPr lang="en-US" sz="1600" b="1" spc="300" dirty="0" smtClean="0">
                <a:solidFill>
                  <a:srgbClr val="00B0F0"/>
                </a:solidFill>
              </a:rPr>
              <a:t>CHEMOTHERAPY AUTOMATION </a:t>
            </a:r>
            <a:endParaRPr lang="en-US" sz="1600" b="1" spc="300" dirty="0" smtClean="0">
              <a:solidFill>
                <a:srgbClr val="00B0F0"/>
              </a:solidFill>
            </a:endParaRPr>
          </a:p>
          <a:p>
            <a:pPr algn="just"/>
            <a:r>
              <a:rPr lang="en-US" sz="1500" dirty="0" smtClean="0"/>
              <a:t>Automated </a:t>
            </a:r>
            <a:r>
              <a:rPr lang="en-US" sz="1500" dirty="0" smtClean="0"/>
              <a:t>dosing, ordering and scheduling prevents errors by making orders easier to read, manage and administer. Oncology </a:t>
            </a:r>
            <a:r>
              <a:rPr lang="en-US" sz="1500" dirty="0" smtClean="0"/>
              <a:t>HIMS</a:t>
            </a:r>
            <a:r>
              <a:rPr lang="en-US" sz="1500" dirty="0" smtClean="0"/>
              <a:t> </a:t>
            </a:r>
            <a:r>
              <a:rPr lang="en-US" sz="1500" dirty="0" smtClean="0"/>
              <a:t>should also incorporate the documentation for drug admixture and administration, including inventory management for accounting for any billable waste.</a:t>
            </a:r>
          </a:p>
          <a:p>
            <a:pPr algn="just"/>
            <a:endParaRPr lang="en-US" sz="800" b="1" dirty="0" smtClean="0"/>
          </a:p>
          <a:p>
            <a:pPr algn="just"/>
            <a:r>
              <a:rPr lang="en-US" sz="1600" b="1" spc="300" dirty="0" smtClean="0">
                <a:solidFill>
                  <a:srgbClr val="00B0F0"/>
                </a:solidFill>
              </a:rPr>
              <a:t>ONCOLOGY SOAP NOTES TEMPLATES </a:t>
            </a:r>
            <a:endParaRPr lang="en-US" sz="1600" b="1" spc="300" dirty="0" smtClean="0">
              <a:solidFill>
                <a:srgbClr val="00B0F0"/>
              </a:solidFill>
            </a:endParaRPr>
          </a:p>
          <a:p>
            <a:pPr algn="just"/>
            <a:r>
              <a:rPr lang="en-US" sz="1500" dirty="0" smtClean="0"/>
              <a:t>Because </a:t>
            </a:r>
            <a:r>
              <a:rPr lang="en-US" sz="1500" dirty="0" smtClean="0"/>
              <a:t>every form of cancer is different, oncology </a:t>
            </a:r>
            <a:r>
              <a:rPr lang="en-US" sz="1500" dirty="0" smtClean="0"/>
              <a:t>HIMS </a:t>
            </a:r>
            <a:r>
              <a:rPr lang="en-US" sz="1500" dirty="0" smtClean="0"/>
              <a:t>include specialized templates for different kinds of cancer (melanoma, sarcoma, neoplasm, leukemia etc.), different types of treatment (chemotherapy, radiation therapy, surgery etc.) and other unique situations. When selecting your EMR, make sure the templates are most effective for the type of oncology you practice and for your individual workflow.</a:t>
            </a:r>
          </a:p>
          <a:p>
            <a:pPr algn="just"/>
            <a:endParaRPr lang="en-US" sz="800" dirty="0" smtClean="0"/>
          </a:p>
          <a:p>
            <a:pPr algn="just"/>
            <a:r>
              <a:rPr lang="en-US" sz="1600" b="1" spc="300" dirty="0" smtClean="0">
                <a:solidFill>
                  <a:srgbClr val="00B0F0"/>
                </a:solidFill>
              </a:rPr>
              <a:t>DIGITAL IMAGING &amp; LAB TEST INTEGRATION </a:t>
            </a:r>
            <a:endParaRPr lang="en-US" sz="1600" b="1" spc="300" dirty="0" smtClean="0">
              <a:solidFill>
                <a:srgbClr val="00B0F0"/>
              </a:solidFill>
            </a:endParaRPr>
          </a:p>
          <a:p>
            <a:pPr algn="just"/>
            <a:r>
              <a:rPr lang="en-US" sz="1500" dirty="0" smtClean="0"/>
              <a:t>Mammograms</a:t>
            </a:r>
            <a:r>
              <a:rPr lang="en-US" sz="1500" dirty="0" smtClean="0"/>
              <a:t>, ultrasounds, CTs, MRIs and PET scans are just a few of the digital tests oncologists perform in assessing patients during diagnosis and treatment. Ensure that the tests you perform—and the specific tools you use—integrate into your EMR, allowing to store data and track progress over time.</a:t>
            </a:r>
          </a:p>
          <a:p>
            <a:pPr algn="just"/>
            <a:endParaRPr lang="en-US" sz="800" b="1" dirty="0" smtClean="0"/>
          </a:p>
          <a:p>
            <a:pPr algn="just"/>
            <a:r>
              <a:rPr lang="en-US" sz="1600" b="1" spc="300" dirty="0" smtClean="0">
                <a:solidFill>
                  <a:srgbClr val="00B0F0"/>
                </a:solidFill>
              </a:rPr>
              <a:t>CLINICAL TRIAL SUPPORT </a:t>
            </a:r>
            <a:endParaRPr lang="en-US" sz="1600" b="1" spc="300" dirty="0" smtClean="0">
              <a:solidFill>
                <a:srgbClr val="00B0F0"/>
              </a:solidFill>
            </a:endParaRPr>
          </a:p>
          <a:p>
            <a:pPr algn="just"/>
            <a:r>
              <a:rPr lang="en-US" sz="1500" dirty="0" smtClean="0"/>
              <a:t>If </a:t>
            </a:r>
            <a:r>
              <a:rPr lang="en-US" sz="1500" dirty="0" smtClean="0"/>
              <a:t>your practice is involved in—or considering being involved in—clinical trials, it’s important to select an </a:t>
            </a:r>
            <a:r>
              <a:rPr lang="en-US" sz="1500" dirty="0" smtClean="0"/>
              <a:t>HIMS </a:t>
            </a:r>
            <a:r>
              <a:rPr lang="en-US" sz="1500" dirty="0" smtClean="0"/>
              <a:t>that supports this aspect of your practice. Features might include a database of current research and ongoing trials and automated patient-trial eligibility matching, both to find existing trials for new patients and to bring existing patients into newly approved trials.</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904.jpg"/>
          <p:cNvPicPr>
            <a:picLocks noGrp="1" noChangeAspect="1"/>
          </p:cNvPicPr>
          <p:nvPr>
            <p:ph type="pic" idx="12"/>
          </p:nvPr>
        </p:nvPicPr>
        <p:blipFill>
          <a:blip r:embed="rId2" cstate="email"/>
          <a:srcRect/>
          <a:stretch>
            <a:fillRect/>
          </a:stretch>
        </p:blipFill>
        <p:spPr/>
      </p:pic>
      <p:pic>
        <p:nvPicPr>
          <p:cNvPr id="15" name="Picture Placeholder 14" descr="electronic-patient-chart-on-tablet.jpg"/>
          <p:cNvPicPr>
            <a:picLocks noGrp="1" noChangeAspect="1"/>
          </p:cNvPicPr>
          <p:nvPr>
            <p:ph type="pic" idx="14"/>
          </p:nvPr>
        </p:nvPicPr>
        <p:blipFill>
          <a:blip r:embed="rId3" cstate="email"/>
          <a:srcRect/>
          <a:stretch>
            <a:fillRect/>
          </a:stretch>
        </p:blipFill>
        <p:spPr/>
      </p:pic>
      <p:pic>
        <p:nvPicPr>
          <p:cNvPr id="14" name="Picture Placeholder 13" descr="375706-PBEHGN-199.jpg"/>
          <p:cNvPicPr>
            <a:picLocks noGrp="1" noChangeAspect="1"/>
          </p:cNvPicPr>
          <p:nvPr>
            <p:ph type="pic" idx="15"/>
          </p:nvPr>
        </p:nvPicPr>
        <p:blipFill>
          <a:blip r:embed="rId4" cstate="email"/>
          <a:srcRect/>
          <a:stretch>
            <a:fillRect/>
          </a:stretch>
        </p:blipFill>
        <p:spPr/>
      </p:pic>
      <p:sp>
        <p:nvSpPr>
          <p:cNvPr id="7" name="Text Placeholder 6"/>
          <p:cNvSpPr>
            <a:spLocks noGrp="1"/>
          </p:cNvSpPr>
          <p:nvPr>
            <p:ph type="body" sz="quarter" idx="10"/>
          </p:nvPr>
        </p:nvSpPr>
        <p:spPr>
          <a:xfrm>
            <a:off x="932313" y="4598126"/>
            <a:ext cx="5324796" cy="1985555"/>
          </a:xfrm>
        </p:spPr>
        <p:txBody>
          <a:bodyPr/>
          <a:lstStyle/>
          <a:p>
            <a:pPr algn="l" fontAlgn="t">
              <a:lnSpc>
                <a:spcPct val="100000"/>
              </a:lnSpc>
              <a:spcBef>
                <a:spcPts val="0"/>
              </a:spcBef>
              <a:buBlip>
                <a:blip r:embed="rId5"/>
              </a:buBlip>
            </a:pPr>
            <a:r>
              <a:rPr lang="en-US" sz="1600" dirty="0" smtClean="0"/>
              <a:t> Customizable plan of care</a:t>
            </a:r>
          </a:p>
          <a:p>
            <a:pPr algn="l" fontAlgn="t">
              <a:lnSpc>
                <a:spcPct val="100000"/>
              </a:lnSpc>
              <a:spcBef>
                <a:spcPts val="0"/>
              </a:spcBef>
              <a:buBlip>
                <a:blip r:embed="rId5"/>
              </a:buBlip>
            </a:pPr>
            <a:r>
              <a:rPr lang="en-US" sz="1600" dirty="0" smtClean="0"/>
              <a:t> Evidence based chemotherapy regimen library</a:t>
            </a:r>
          </a:p>
          <a:p>
            <a:pPr algn="l" fontAlgn="t">
              <a:lnSpc>
                <a:spcPct val="100000"/>
              </a:lnSpc>
              <a:spcBef>
                <a:spcPts val="0"/>
              </a:spcBef>
              <a:buBlip>
                <a:blip r:embed="rId5"/>
              </a:buBlip>
            </a:pPr>
            <a:r>
              <a:rPr lang="en-US" sz="1600" dirty="0" smtClean="0"/>
              <a:t> Decision support</a:t>
            </a:r>
          </a:p>
          <a:p>
            <a:pPr algn="l" fontAlgn="t">
              <a:lnSpc>
                <a:spcPct val="100000"/>
              </a:lnSpc>
              <a:spcBef>
                <a:spcPts val="0"/>
              </a:spcBef>
              <a:buBlip>
                <a:blip r:embed="rId5"/>
              </a:buBlip>
            </a:pPr>
            <a:r>
              <a:rPr lang="en-US" sz="1600" dirty="0" smtClean="0"/>
              <a:t> Safety alerts</a:t>
            </a:r>
          </a:p>
          <a:p>
            <a:pPr algn="l" fontAlgn="t">
              <a:lnSpc>
                <a:spcPct val="100000"/>
              </a:lnSpc>
              <a:spcBef>
                <a:spcPts val="0"/>
              </a:spcBef>
              <a:buBlip>
                <a:blip r:embed="rId5"/>
              </a:buBlip>
            </a:pPr>
            <a:r>
              <a:rPr lang="en-US" sz="1600" dirty="0" smtClean="0"/>
              <a:t> Order management</a:t>
            </a:r>
          </a:p>
          <a:p>
            <a:pPr algn="l" fontAlgn="t">
              <a:lnSpc>
                <a:spcPct val="100000"/>
              </a:lnSpc>
              <a:spcBef>
                <a:spcPts val="0"/>
              </a:spcBef>
              <a:buBlip>
                <a:blip r:embed="rId5"/>
              </a:buBlip>
            </a:pPr>
            <a:r>
              <a:rPr lang="en-US" sz="1600" dirty="0" smtClean="0"/>
              <a:t> NCI’s CTCAE based adverse event documentation</a:t>
            </a:r>
          </a:p>
          <a:p>
            <a:pPr algn="l" fontAlgn="t">
              <a:lnSpc>
                <a:spcPct val="100000"/>
              </a:lnSpc>
              <a:spcBef>
                <a:spcPts val="0"/>
              </a:spcBef>
              <a:buBlip>
                <a:blip r:embed="rId5"/>
              </a:buBlip>
            </a:pPr>
            <a:r>
              <a:rPr lang="en-US" sz="1600" dirty="0" smtClean="0"/>
              <a:t>Automated drug dosage calculations (/m2, /kg, AUC )</a:t>
            </a:r>
          </a:p>
          <a:p>
            <a:pPr algn="l" fontAlgn="t">
              <a:lnSpc>
                <a:spcPct val="100000"/>
              </a:lnSpc>
              <a:spcBef>
                <a:spcPts val="0"/>
              </a:spcBef>
              <a:buBlip>
                <a:blip r:embed="rId5"/>
              </a:buBlip>
            </a:pPr>
            <a:r>
              <a:rPr lang="en-US" sz="1600" dirty="0" smtClean="0"/>
              <a:t> Drug utilization forecasting</a:t>
            </a:r>
          </a:p>
          <a:p>
            <a:pPr algn="l" fontAlgn="t">
              <a:lnSpc>
                <a:spcPct val="100000"/>
              </a:lnSpc>
              <a:spcBef>
                <a:spcPts val="0"/>
              </a:spcBef>
              <a:buBlip>
                <a:blip r:embed="rId5"/>
              </a:buBlip>
            </a:pPr>
            <a:endParaRPr lang="en-US" sz="1600" dirty="0"/>
          </a:p>
        </p:txBody>
      </p:sp>
      <p:sp>
        <p:nvSpPr>
          <p:cNvPr id="8" name="Text Placeholder 6"/>
          <p:cNvSpPr txBox="1">
            <a:spLocks/>
          </p:cNvSpPr>
          <p:nvPr/>
        </p:nvSpPr>
        <p:spPr>
          <a:xfrm>
            <a:off x="6505799" y="4519749"/>
            <a:ext cx="5324796" cy="1902824"/>
          </a:xfrm>
          <a:prstGeom prst="rect">
            <a:avLst/>
          </a:prstGeom>
        </p:spPr>
        <p:txBody>
          <a:bodyPr anchor="ctr"/>
          <a:lstStyle/>
          <a:p>
            <a:pPr fontAlgn="t">
              <a:buBlip>
                <a:blip r:embed="rId5"/>
              </a:buBlip>
            </a:pPr>
            <a:r>
              <a:rPr lang="en-US" sz="1600" dirty="0" smtClean="0"/>
              <a:t> Provider note templates</a:t>
            </a:r>
          </a:p>
          <a:p>
            <a:pPr fontAlgn="t">
              <a:buBlip>
                <a:blip r:embed="rId5"/>
              </a:buBlip>
            </a:pPr>
            <a:r>
              <a:rPr lang="en-US" sz="1600" dirty="0" smtClean="0"/>
              <a:t> Therapeutic class based drug indexes</a:t>
            </a:r>
          </a:p>
          <a:p>
            <a:pPr fontAlgn="t">
              <a:buBlip>
                <a:blip r:embed="rId5"/>
              </a:buBlip>
            </a:pPr>
            <a:r>
              <a:rPr lang="en-US" sz="1600" dirty="0" smtClean="0"/>
              <a:t> Integrated charge capture</a:t>
            </a:r>
          </a:p>
          <a:p>
            <a:pPr fontAlgn="t">
              <a:buBlip>
                <a:blip r:embed="rId5"/>
              </a:buBlip>
            </a:pPr>
            <a:r>
              <a:rPr lang="en-US" sz="1600" dirty="0" smtClean="0"/>
              <a:t> Advanced reporting</a:t>
            </a:r>
          </a:p>
          <a:p>
            <a:pPr fontAlgn="t">
              <a:buBlip>
                <a:blip r:embed="rId5"/>
              </a:buBlip>
            </a:pPr>
            <a:r>
              <a:rPr lang="en-US" sz="1600" dirty="0" smtClean="0"/>
              <a:t> Flow sheets</a:t>
            </a:r>
          </a:p>
          <a:p>
            <a:pPr fontAlgn="t">
              <a:buBlip>
                <a:blip r:embed="rId5"/>
              </a:buBlip>
            </a:pPr>
            <a:r>
              <a:rPr lang="en-US" sz="1600" dirty="0" smtClean="0"/>
              <a:t> Gold Certified e-Prescribing</a:t>
            </a:r>
          </a:p>
          <a:p>
            <a:pPr fontAlgn="t">
              <a:buBlip>
                <a:blip r:embed="rId5"/>
              </a:buBlip>
            </a:pPr>
            <a:r>
              <a:rPr lang="en-US" sz="1600" dirty="0" smtClean="0"/>
              <a:t> Nurse documentation</a:t>
            </a:r>
          </a:p>
          <a:p>
            <a:pPr fontAlgn="t">
              <a:buBlip>
                <a:blip r:embed="rId5"/>
              </a:buBlip>
            </a:pPr>
            <a:r>
              <a:rPr lang="en-US" sz="1600" dirty="0" smtClean="0"/>
              <a:t> PACS / DICOM Imaging</a:t>
            </a:r>
            <a:endParaRPr lang="en-US" sz="1600" dirty="0"/>
          </a:p>
        </p:txBody>
      </p:sp>
      <p:sp>
        <p:nvSpPr>
          <p:cNvPr id="9" name="Text Placeholder 6"/>
          <p:cNvSpPr txBox="1">
            <a:spLocks/>
          </p:cNvSpPr>
          <p:nvPr/>
        </p:nvSpPr>
        <p:spPr>
          <a:xfrm>
            <a:off x="4585063" y="195943"/>
            <a:ext cx="7171508" cy="1750422"/>
          </a:xfrm>
          <a:prstGeom prst="rect">
            <a:avLst/>
          </a:prstGeom>
        </p:spPr>
        <p:txBody>
          <a:bodyPr anchor="ctr"/>
          <a:lstStyle/>
          <a:p>
            <a:pPr fontAlgn="t"/>
            <a:r>
              <a:rPr lang="en-US" sz="2800" dirty="0" smtClean="0">
                <a:solidFill>
                  <a:schemeClr val="bg1"/>
                </a:solidFill>
                <a:effectLst>
                  <a:outerShdw blurRad="38100" dist="38100" dir="2700000" algn="tl">
                    <a:srgbClr val="000000">
                      <a:alpha val="43137"/>
                    </a:srgbClr>
                  </a:outerShdw>
                </a:effectLst>
              </a:rPr>
              <a:t>Advanced</a:t>
            </a:r>
            <a:r>
              <a:rPr lang="en-US" sz="4000" dirty="0" smtClean="0">
                <a:solidFill>
                  <a:schemeClr val="bg1"/>
                </a:solidFill>
                <a:effectLst>
                  <a:outerShdw blurRad="38100" dist="38100" dir="2700000" algn="tl">
                    <a:srgbClr val="000000">
                      <a:alpha val="43137"/>
                    </a:srgbClr>
                  </a:outerShdw>
                </a:effectLst>
              </a:rPr>
              <a:t> </a:t>
            </a:r>
            <a:r>
              <a:rPr lang="en-US" sz="4000" dirty="0" smtClean="0">
                <a:solidFill>
                  <a:srgbClr val="FFC000"/>
                </a:solidFill>
                <a:effectLst>
                  <a:outerShdw blurRad="38100" dist="38100" dir="2700000" algn="tl">
                    <a:srgbClr val="000000">
                      <a:alpha val="43137"/>
                    </a:srgbClr>
                  </a:outerShdw>
                </a:effectLst>
              </a:rPr>
              <a:t>features</a:t>
            </a:r>
            <a:r>
              <a:rPr lang="en-US" sz="4000" dirty="0" smtClean="0">
                <a:solidFill>
                  <a:schemeClr val="bg1"/>
                </a:solidFill>
                <a:effectLst>
                  <a:outerShdw blurRad="38100" dist="38100" dir="2700000" algn="tl">
                    <a:srgbClr val="000000">
                      <a:alpha val="43137"/>
                    </a:srgbClr>
                  </a:outerShdw>
                </a:effectLst>
              </a:rPr>
              <a:t> </a:t>
            </a:r>
            <a:r>
              <a:rPr lang="en-US" sz="2800" dirty="0" smtClean="0">
                <a:solidFill>
                  <a:schemeClr val="bg1"/>
                </a:solidFill>
                <a:effectLst>
                  <a:outerShdw blurRad="38100" dist="38100" dir="2700000" algn="tl">
                    <a:srgbClr val="000000">
                      <a:alpha val="43137"/>
                    </a:srgbClr>
                  </a:outerShdw>
                </a:effectLst>
              </a:rPr>
              <a:t>help improve care quality and user throughput</a:t>
            </a:r>
            <a:endParaRPr lang="en-US" sz="2800" dirty="0">
              <a:solidFill>
                <a:schemeClr val="bg1"/>
              </a:solidFill>
              <a:effectLst>
                <a:outerShdw blurRad="38100" dist="38100" dir="2700000" algn="tl">
                  <a:srgbClr val="000000">
                    <a:alpha val="43137"/>
                  </a:srgbClr>
                </a:outerShdw>
              </a:effectLst>
            </a:endParaRPr>
          </a:p>
        </p:txBody>
      </p:sp>
      <p:pic>
        <p:nvPicPr>
          <p:cNvPr id="20" name="Picture Placeholder 19" descr="HealthcareTechnology_200669722.png"/>
          <p:cNvPicPr>
            <a:picLocks noGrp="1" noChangeAspect="1"/>
          </p:cNvPicPr>
          <p:nvPr>
            <p:ph type="pic" idx="16"/>
          </p:nvPr>
        </p:nvPicPr>
        <p:blipFill>
          <a:blip r:embed="rId6" cstate="email"/>
          <a:srcRect/>
          <a:stretch>
            <a:fillRect/>
          </a:stretch>
        </p:blipFill>
        <p:spPr/>
      </p:pic>
      <p:pic>
        <p:nvPicPr>
          <p:cNvPr id="19" name="Picture Placeholder 18" descr="healthcare-technology-advances.jpg"/>
          <p:cNvPicPr>
            <a:picLocks noGrp="1" noChangeAspect="1"/>
          </p:cNvPicPr>
          <p:nvPr>
            <p:ph type="pic" idx="13"/>
          </p:nvPr>
        </p:nvPicPr>
        <p:blipFill>
          <a:blip r:embed="rId7" cstate="email"/>
          <a:srcRect/>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315878-P8RUW2-644.jpg"/>
          <p:cNvPicPr>
            <a:picLocks noGrp="1" noChangeAspect="1"/>
          </p:cNvPicPr>
          <p:nvPr>
            <p:ph type="pic" sz="quarter" idx="14"/>
          </p:nvPr>
        </p:nvPicPr>
        <p:blipFill>
          <a:blip r:embed="rId2" cstate="email"/>
          <a:srcRect/>
          <a:stretch>
            <a:fillRect/>
          </a:stretch>
        </p:blipFill>
        <p:spPr/>
      </p:pic>
      <p:sp>
        <p:nvSpPr>
          <p:cNvPr id="2" name="Text Placeholder 1"/>
          <p:cNvSpPr>
            <a:spLocks noGrp="1"/>
          </p:cNvSpPr>
          <p:nvPr>
            <p:ph type="body" sz="quarter" idx="4294967295"/>
          </p:nvPr>
        </p:nvSpPr>
        <p:spPr>
          <a:xfrm>
            <a:off x="7393577" y="1841863"/>
            <a:ext cx="4798423" cy="4284526"/>
          </a:xfrm>
          <a:prstGeom prst="rect">
            <a:avLst/>
          </a:prstGeom>
        </p:spPr>
        <p:txBody>
          <a:bodyPr/>
          <a:lstStyle/>
          <a:p>
            <a:pPr algn="l" fontAlgn="base">
              <a:buFont typeface="Arial" pitchFamily="34" charset="0"/>
              <a:buChar char="•"/>
            </a:pPr>
            <a:r>
              <a:rPr lang="en-US" sz="1600" dirty="0" smtClean="0">
                <a:solidFill>
                  <a:schemeClr val="bg1"/>
                </a:solidFill>
                <a:effectLst>
                  <a:outerShdw blurRad="38100" dist="38100" dir="2700000" algn="tl">
                    <a:srgbClr val="000000">
                      <a:alpha val="43137"/>
                    </a:srgbClr>
                  </a:outerShdw>
                </a:effectLst>
              </a:rPr>
              <a:t>A growing collaborative network of cancer physicians at the forefront of caring for cancer patients</a:t>
            </a:r>
          </a:p>
          <a:p>
            <a:pPr algn="l" fontAlgn="base">
              <a:buFont typeface="Arial" pitchFamily="34" charset="0"/>
              <a:buChar char="•"/>
            </a:pPr>
            <a:r>
              <a:rPr lang="en-US" sz="1600" dirty="0" smtClean="0">
                <a:solidFill>
                  <a:schemeClr val="bg1"/>
                </a:solidFill>
                <a:effectLst>
                  <a:outerShdw blurRad="38100" dist="38100" dir="2700000" algn="tl">
                    <a:srgbClr val="000000">
                      <a:alpha val="43137"/>
                    </a:srgbClr>
                  </a:outerShdw>
                </a:effectLst>
              </a:rPr>
              <a:t>Expertise in advanced integration with all major EHRs</a:t>
            </a:r>
          </a:p>
          <a:p>
            <a:pPr algn="l" fontAlgn="base">
              <a:buFont typeface="Arial" pitchFamily="34" charset="0"/>
              <a:buChar char="•"/>
            </a:pPr>
            <a:r>
              <a:rPr lang="en-US" sz="1600" dirty="0" smtClean="0">
                <a:solidFill>
                  <a:schemeClr val="bg1"/>
                </a:solidFill>
                <a:effectLst>
                  <a:outerShdw blurRad="38100" dist="38100" dir="2700000" algn="tl">
                    <a:srgbClr val="000000">
                      <a:alpha val="43137"/>
                    </a:srgbClr>
                  </a:outerShdw>
                </a:effectLst>
              </a:rPr>
              <a:t>Built-in support to promote clinical trial accrual to advance your research endeavors</a:t>
            </a:r>
          </a:p>
          <a:p>
            <a:pPr algn="l" fontAlgn="base">
              <a:buFont typeface="Arial" pitchFamily="34" charset="0"/>
              <a:buChar char="•"/>
            </a:pPr>
            <a:r>
              <a:rPr lang="en-US" sz="1600" dirty="0" smtClean="0">
                <a:solidFill>
                  <a:schemeClr val="bg1"/>
                </a:solidFill>
                <a:effectLst>
                  <a:outerShdw blurRad="38100" dist="38100" dir="2700000" algn="tl">
                    <a:srgbClr val="000000">
                      <a:alpha val="43137"/>
                    </a:srgbClr>
                  </a:outerShdw>
                </a:effectLst>
              </a:rPr>
              <a:t>Simplified decisions for using precision medicine with evidence-supported diagnostic testing guidance</a:t>
            </a:r>
          </a:p>
          <a:p>
            <a:pPr algn="l" fontAlgn="base">
              <a:buFont typeface="Arial" pitchFamily="34" charset="0"/>
              <a:buChar char="•"/>
            </a:pPr>
            <a:r>
              <a:rPr lang="en-US" sz="1600" dirty="0" smtClean="0">
                <a:solidFill>
                  <a:schemeClr val="bg1"/>
                </a:solidFill>
                <a:effectLst>
                  <a:outerShdw blurRad="38100" dist="38100" dir="2700000" algn="tl">
                    <a:srgbClr val="000000">
                      <a:alpha val="43137"/>
                    </a:srgbClr>
                  </a:outerShdw>
                </a:effectLst>
              </a:rPr>
              <a:t>Insight into variations in care patterns and clinical trial accrual performance</a:t>
            </a:r>
          </a:p>
          <a:p>
            <a:pPr algn="l" fontAlgn="base">
              <a:buFont typeface="Arial" pitchFamily="34" charset="0"/>
              <a:buChar char="•"/>
            </a:pPr>
            <a:r>
              <a:rPr lang="en-US" sz="1600" dirty="0" smtClean="0">
                <a:solidFill>
                  <a:schemeClr val="bg1"/>
                </a:solidFill>
                <a:effectLst>
                  <a:outerShdw blurRad="38100" dist="38100" dir="2700000" algn="tl">
                    <a:srgbClr val="000000">
                      <a:alpha val="43137"/>
                    </a:srgbClr>
                  </a:outerShdw>
                </a:effectLst>
              </a:rPr>
              <a:t>Supporting documents for your oncology care team and patients</a:t>
            </a:r>
          </a:p>
          <a:p>
            <a:pPr algn="l">
              <a:buFont typeface="Arial" pitchFamily="34" charset="0"/>
              <a:buChar char="•"/>
            </a:pPr>
            <a:endParaRPr lang="en-US" sz="1600"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7850776" y="182881"/>
            <a:ext cx="3801292" cy="1569660"/>
          </a:xfrm>
          <a:prstGeom prst="rect">
            <a:avLst/>
          </a:prstGeom>
          <a:noFill/>
        </p:spPr>
        <p:txBody>
          <a:bodyPr wrap="square" rtlCol="0">
            <a:spAutoFit/>
          </a:bodyPr>
          <a:lstStyle/>
          <a:p>
            <a:pPr algn="r" fontAlgn="base"/>
            <a:r>
              <a:rPr lang="en-US" sz="3200" dirty="0" smtClean="0">
                <a:solidFill>
                  <a:schemeClr val="bg1"/>
                </a:solidFill>
                <a:effectLst>
                  <a:outerShdw blurRad="38100" dist="38100" dir="2700000" algn="tl">
                    <a:srgbClr val="000000">
                      <a:alpha val="43137"/>
                    </a:srgbClr>
                  </a:outerShdw>
                </a:effectLst>
              </a:rPr>
              <a:t>THE GEMINI </a:t>
            </a:r>
            <a:endParaRPr lang="en-US" sz="3200" dirty="0" smtClean="0">
              <a:solidFill>
                <a:schemeClr val="bg1"/>
              </a:solidFill>
              <a:effectLst>
                <a:outerShdw blurRad="38100" dist="38100" dir="2700000" algn="tl">
                  <a:srgbClr val="000000">
                    <a:alpha val="43137"/>
                  </a:srgbClr>
                </a:outerShdw>
              </a:effectLst>
            </a:endParaRPr>
          </a:p>
          <a:p>
            <a:pPr algn="r" fontAlgn="base"/>
            <a:r>
              <a:rPr lang="en-US" sz="3200" dirty="0" smtClean="0">
                <a:solidFill>
                  <a:schemeClr val="bg1"/>
                </a:solidFill>
                <a:effectLst>
                  <a:outerShdw blurRad="38100" dist="38100" dir="2700000" algn="tl">
                    <a:srgbClr val="000000">
                      <a:alpha val="43137"/>
                    </a:srgbClr>
                  </a:outerShdw>
                </a:effectLst>
              </a:rPr>
              <a:t>ONCO </a:t>
            </a:r>
            <a:r>
              <a:rPr lang="en-US" sz="3200" dirty="0" smtClean="0">
                <a:solidFill>
                  <a:schemeClr val="bg1"/>
                </a:solidFill>
                <a:effectLst>
                  <a:outerShdw blurRad="38100" dist="38100" dir="2700000" algn="tl">
                    <a:srgbClr val="000000">
                      <a:alpha val="43137"/>
                    </a:srgbClr>
                  </a:outerShdw>
                </a:effectLst>
              </a:rPr>
              <a:t>HIMS </a:t>
            </a:r>
          </a:p>
          <a:p>
            <a:pPr algn="r" fontAlgn="base"/>
            <a:r>
              <a:rPr lang="en-US" sz="3200" dirty="0" smtClean="0">
                <a:solidFill>
                  <a:srgbClr val="FFC000"/>
                </a:solidFill>
                <a:effectLst>
                  <a:outerShdw blurRad="38100" dist="38100" dir="2700000" algn="tl">
                    <a:srgbClr val="000000">
                      <a:alpha val="43137"/>
                    </a:srgbClr>
                  </a:outerShdw>
                </a:effectLst>
              </a:rPr>
              <a:t>ADVANTAGE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mages (3).jpg"/>
          <p:cNvPicPr>
            <a:picLocks noGrp="1" noChangeAspect="1"/>
          </p:cNvPicPr>
          <p:nvPr>
            <p:ph type="pic" sz="quarter" idx="10"/>
          </p:nvPr>
        </p:nvPicPr>
        <p:blipFill>
          <a:blip r:embed="rId2"/>
          <a:srcRect/>
          <a:stretch>
            <a:fillRect/>
          </a:stretch>
        </p:blipFill>
        <p:spPr/>
      </p:pic>
      <p:sp>
        <p:nvSpPr>
          <p:cNvPr id="9" name="TextBox 8"/>
          <p:cNvSpPr txBox="1"/>
          <p:nvPr/>
        </p:nvSpPr>
        <p:spPr>
          <a:xfrm>
            <a:off x="352696" y="2076996"/>
            <a:ext cx="7550332" cy="3831818"/>
          </a:xfrm>
          <a:prstGeom prst="rect">
            <a:avLst/>
          </a:prstGeom>
          <a:noFill/>
        </p:spPr>
        <p:txBody>
          <a:bodyPr wrap="square" rtlCol="0">
            <a:spAutoFit/>
          </a:bodyPr>
          <a:lstStyle/>
          <a:p>
            <a:pPr fontAlgn="base">
              <a:lnSpc>
                <a:spcPct val="150000"/>
              </a:lnSpc>
              <a:buBlip>
                <a:blip r:embed="rId3"/>
              </a:buBlip>
            </a:pPr>
            <a:r>
              <a:rPr lang="en-US" sz="1600" dirty="0" smtClean="0"/>
              <a:t> Cloud-based</a:t>
            </a:r>
            <a:r>
              <a:rPr lang="en-US" sz="1600" dirty="0" smtClean="0"/>
              <a:t>, HIPAA compliant SaaS model</a:t>
            </a:r>
          </a:p>
          <a:p>
            <a:pPr fontAlgn="base">
              <a:lnSpc>
                <a:spcPct val="150000"/>
              </a:lnSpc>
              <a:buBlip>
                <a:blip r:embed="rId3"/>
              </a:buBlip>
            </a:pPr>
            <a:r>
              <a:rPr lang="en-US" sz="1600" dirty="0" smtClean="0"/>
              <a:t> Robust </a:t>
            </a:r>
            <a:r>
              <a:rPr lang="en-US" sz="1600" dirty="0" smtClean="0"/>
              <a:t>clinical data model – enabling thorough </a:t>
            </a:r>
            <a:r>
              <a:rPr lang="en-US" sz="1600" dirty="0" smtClean="0"/>
              <a:t>outcomes </a:t>
            </a:r>
            <a:r>
              <a:rPr lang="en-US" sz="1600" dirty="0" smtClean="0"/>
              <a:t>reporting</a:t>
            </a:r>
          </a:p>
          <a:p>
            <a:pPr fontAlgn="base">
              <a:lnSpc>
                <a:spcPct val="150000"/>
              </a:lnSpc>
              <a:buBlip>
                <a:blip r:embed="rId3"/>
              </a:buBlip>
            </a:pPr>
            <a:r>
              <a:rPr lang="en-US" sz="1600" dirty="0" smtClean="0"/>
              <a:t> Ultra-configurable </a:t>
            </a:r>
            <a:r>
              <a:rPr lang="en-US" sz="1600" dirty="0" smtClean="0"/>
              <a:t>architecture</a:t>
            </a:r>
          </a:p>
          <a:p>
            <a:pPr fontAlgn="base">
              <a:lnSpc>
                <a:spcPct val="150000"/>
              </a:lnSpc>
              <a:buBlip>
                <a:blip r:embed="rId3"/>
              </a:buBlip>
            </a:pPr>
            <a:r>
              <a:rPr lang="en-US" sz="1600" dirty="0" smtClean="0"/>
              <a:t> Includes </a:t>
            </a:r>
            <a:r>
              <a:rPr lang="en-US" sz="1600" dirty="0" smtClean="0"/>
              <a:t>an interface appliance, supporting the HL-7 and </a:t>
            </a:r>
            <a:endParaRPr lang="en-US" sz="1600" dirty="0" smtClean="0"/>
          </a:p>
          <a:p>
            <a:pPr fontAlgn="base">
              <a:lnSpc>
                <a:spcPct val="150000"/>
              </a:lnSpc>
            </a:pPr>
            <a:r>
              <a:rPr lang="en-US" sz="1600" dirty="0" smtClean="0"/>
              <a:t> </a:t>
            </a:r>
            <a:r>
              <a:rPr lang="en-US" sz="1600" dirty="0" smtClean="0"/>
              <a:t>  </a:t>
            </a:r>
            <a:r>
              <a:rPr lang="en-US" sz="1600" dirty="0" smtClean="0"/>
              <a:t>other </a:t>
            </a:r>
            <a:r>
              <a:rPr lang="en-US" sz="1600" dirty="0" smtClean="0"/>
              <a:t>protocols, for EHR connectivity</a:t>
            </a:r>
          </a:p>
          <a:p>
            <a:pPr fontAlgn="base">
              <a:lnSpc>
                <a:spcPct val="150000"/>
              </a:lnSpc>
              <a:buBlip>
                <a:blip r:embed="rId3"/>
              </a:buBlip>
            </a:pPr>
            <a:r>
              <a:rPr lang="en-US" sz="1600" dirty="0" smtClean="0"/>
              <a:t> On </a:t>
            </a:r>
            <a:r>
              <a:rPr lang="en-US" sz="1600" dirty="0" smtClean="0"/>
              <a:t>demand report generation and data exports</a:t>
            </a:r>
          </a:p>
          <a:p>
            <a:pPr fontAlgn="base">
              <a:lnSpc>
                <a:spcPct val="150000"/>
              </a:lnSpc>
              <a:buBlip>
                <a:blip r:embed="rId3"/>
              </a:buBlip>
            </a:pPr>
            <a:r>
              <a:rPr lang="en-US" sz="1600" dirty="0" smtClean="0"/>
              <a:t> Service </a:t>
            </a:r>
            <a:r>
              <a:rPr lang="en-US" sz="1600" dirty="0" smtClean="0"/>
              <a:t>line and specialty dashboards</a:t>
            </a:r>
          </a:p>
          <a:p>
            <a:pPr fontAlgn="base">
              <a:lnSpc>
                <a:spcPct val="150000"/>
              </a:lnSpc>
              <a:buBlip>
                <a:blip r:embed="rId3"/>
              </a:buBlip>
            </a:pPr>
            <a:r>
              <a:rPr lang="en-US" sz="1600" dirty="0" smtClean="0"/>
              <a:t> 24x7x365 </a:t>
            </a:r>
            <a:r>
              <a:rPr lang="en-US" sz="1600" dirty="0" smtClean="0"/>
              <a:t>availability</a:t>
            </a:r>
          </a:p>
          <a:p>
            <a:pPr fontAlgn="base">
              <a:lnSpc>
                <a:spcPct val="150000"/>
              </a:lnSpc>
              <a:buBlip>
                <a:blip r:embed="rId3"/>
              </a:buBlip>
            </a:pPr>
            <a:r>
              <a:rPr lang="en-US" sz="1600" dirty="0" smtClean="0"/>
              <a:t> Multi-device </a:t>
            </a:r>
            <a:r>
              <a:rPr lang="en-US" sz="1600" dirty="0" smtClean="0"/>
              <a:t>support</a:t>
            </a:r>
          </a:p>
          <a:p>
            <a:pPr>
              <a:lnSpc>
                <a:spcPct val="150000"/>
              </a:lnSpc>
              <a:buBlip>
                <a:blip r:embed="rId3"/>
              </a:buBlip>
            </a:pPr>
            <a:endParaRPr lang="en-US" sz="1600" dirty="0"/>
          </a:p>
        </p:txBody>
      </p:sp>
      <p:sp>
        <p:nvSpPr>
          <p:cNvPr id="10" name="TextBox 9"/>
          <p:cNvSpPr txBox="1"/>
          <p:nvPr/>
        </p:nvSpPr>
        <p:spPr>
          <a:xfrm>
            <a:off x="574766" y="731521"/>
            <a:ext cx="6361611" cy="1200329"/>
          </a:xfrm>
          <a:prstGeom prst="rect">
            <a:avLst/>
          </a:prstGeom>
          <a:noFill/>
        </p:spPr>
        <p:txBody>
          <a:bodyPr wrap="square" rtlCol="0">
            <a:spAutoFit/>
          </a:bodyPr>
          <a:lstStyle/>
          <a:p>
            <a:r>
              <a:rPr lang="en-US" sz="3200" dirty="0" smtClean="0">
                <a:solidFill>
                  <a:srgbClr val="0070C0"/>
                </a:solidFill>
              </a:rPr>
              <a:t>THE GEMINI ONCO </a:t>
            </a:r>
            <a:r>
              <a:rPr lang="en-US" sz="3200" dirty="0" smtClean="0">
                <a:solidFill>
                  <a:srgbClr val="0070C0"/>
                </a:solidFill>
              </a:rPr>
              <a:t>HIMS </a:t>
            </a:r>
            <a:endParaRPr lang="en-US" sz="3200" dirty="0" smtClean="0">
              <a:solidFill>
                <a:srgbClr val="0070C0"/>
              </a:solidFill>
            </a:endParaRPr>
          </a:p>
          <a:p>
            <a:r>
              <a:rPr lang="en-US" sz="4000" dirty="0" smtClean="0">
                <a:solidFill>
                  <a:srgbClr val="FF0000"/>
                </a:solidFill>
              </a:rPr>
              <a:t>ADVANTAGES </a:t>
            </a:r>
            <a:r>
              <a:rPr lang="en-US" sz="4000" dirty="0" smtClean="0">
                <a:solidFill>
                  <a:srgbClr val="FF0000"/>
                </a:solidFill>
              </a:rPr>
              <a:t>:</a:t>
            </a:r>
            <a:endParaRPr lang="en-US" sz="40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518365" y="239486"/>
            <a:ext cx="5374278" cy="868362"/>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rgbClr val="0070C0"/>
                </a:solidFill>
                <a:uLnTx/>
                <a:uFillTx/>
                <a:latin typeface="+mj-lt"/>
                <a:ea typeface="+mj-ea"/>
                <a:cs typeface="+mj-cs"/>
              </a:rPr>
              <a:t>ONCO</a:t>
            </a:r>
            <a:r>
              <a:rPr kumimoji="0" lang="en-US" sz="60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a:t>
            </a:r>
            <a:r>
              <a:rPr kumimoji="0" lang="en-US" sz="6000" b="0" i="0" u="none" strike="noStrike" kern="1200" cap="none" spc="0" normalizeH="0" baseline="0" noProof="0" dirty="0" smtClean="0">
                <a:ln>
                  <a:noFill/>
                </a:ln>
                <a:solidFill>
                  <a:srgbClr val="FF0000"/>
                </a:solidFill>
                <a:uLnTx/>
                <a:uFillTx/>
                <a:latin typeface="+mj-lt"/>
                <a:ea typeface="+mj-ea"/>
                <a:cs typeface="+mj-cs"/>
              </a:rPr>
              <a:t>DIFFERS :</a:t>
            </a:r>
            <a:r>
              <a:rPr kumimoji="0" lang="en-US" sz="60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a:r>
            <a:br>
              <a:rPr kumimoji="0" lang="en-US" sz="60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br>
            <a:endParaRPr kumimoji="0" lang="en-US" sz="6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6" name="Content Placeholder 2"/>
          <p:cNvSpPr txBox="1">
            <a:spLocks/>
          </p:cNvSpPr>
          <p:nvPr/>
        </p:nvSpPr>
        <p:spPr>
          <a:xfrm>
            <a:off x="418011" y="1190897"/>
            <a:ext cx="11416938" cy="5667103"/>
          </a:xfrm>
          <a:prstGeom prst="rect">
            <a:avLst/>
          </a:prstGeom>
          <a:solidFill>
            <a:schemeClr val="accent1"/>
          </a:solidFill>
        </p:spPr>
        <p:txBody>
          <a:bodyPr/>
          <a:lstStyle/>
          <a:p>
            <a:pPr marL="228600" marR="0" lvl="0" indent="-228600" algn="l" defTabSz="914400" rtl="0" eaLnBrk="1" fontAlgn="auto" latinLnBrk="0" hangingPunct="1">
              <a:lnSpc>
                <a:spcPct val="90000"/>
              </a:lnSpc>
              <a:spcBef>
                <a:spcPts val="1000"/>
              </a:spcBef>
              <a:spcAft>
                <a:spcPts val="0"/>
              </a:spcAft>
              <a:buClrTx/>
              <a:buSzTx/>
              <a:tabLst/>
              <a:defRPr/>
            </a:pPr>
            <a:endParaRPr kumimoji="0" lang="en-US"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Blip>
                <a:blip r:embed="rId2"/>
              </a:buBlip>
              <a:tabLst/>
              <a:defRPr/>
            </a:pPr>
            <a:r>
              <a:rPr kumimoji="0" lang="en-US"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n-lt"/>
                <a:ea typeface="+mn-ea"/>
                <a:cs typeface="+mn-cs"/>
              </a:rPr>
              <a:t>PATIENT JOURNEY IS UNIQUE AND DIFFERENT THAN NORMAL PATIENTS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Patients </a:t>
            </a:r>
            <a:r>
              <a:rPr kumimoji="0" lang="en-US" sz="1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are put to multi-modality treatment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Multi drugs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May be multiple specialties get involved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Blip>
                <a:blip r:embed="rId2"/>
              </a:buBlip>
              <a:tabLst/>
              <a:defRPr/>
            </a:pPr>
            <a:r>
              <a:rPr kumimoji="0" lang="en-US"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n-lt"/>
                <a:ea typeface="+mn-ea"/>
                <a:cs typeface="+mn-cs"/>
              </a:rPr>
              <a:t>FINANCIAL TRANSACTIONS ARE DIFFERENTLY PATTERNED;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1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May sometimes occur in cycles for even 20 years, as for example a breast cancer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Every department has different modality and cycles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Blip>
                <a:blip r:embed="rId2"/>
              </a:buBlip>
              <a:tabLst/>
              <a:defRPr/>
            </a:pPr>
            <a:r>
              <a:rPr kumimoji="0" lang="en-US"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n-lt"/>
                <a:ea typeface="+mn-ea"/>
                <a:cs typeface="+mn-cs"/>
              </a:rPr>
              <a:t>DIFFERENT FREQUENCIES ARE REQUIRED FOR DIFFERENT DEPARTMENTS EVEN TO THE INDIVIDUAL LEVEL OF PATIENTS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Helps </a:t>
            </a:r>
            <a:r>
              <a:rPr kumimoji="0" lang="en-US" sz="1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preparedness of hospitals so that valuable time is not wasted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Better follow up of patients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Better treatment outcomes </a:t>
            </a:r>
          </a:p>
          <a:p>
            <a:pPr marL="685800" marR="0" lvl="1" indent="-228600" algn="l" defTabSz="914400" rtl="0" eaLnBrk="1" fontAlgn="auto" latinLnBrk="0" hangingPunct="1">
              <a:lnSpc>
                <a:spcPct val="90000"/>
              </a:lnSpc>
              <a:spcBef>
                <a:spcPts val="500"/>
              </a:spcBef>
              <a:spcAft>
                <a:spcPts val="0"/>
              </a:spcAft>
              <a:buClrTx/>
              <a:buSzTx/>
              <a:buBlip>
                <a:blip r:embed="rId2"/>
              </a:buBlip>
              <a:tabLst/>
              <a:defRPr/>
            </a:pPr>
            <a:endParaRPr kumimoji="0" lang="en-US" sz="9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Blip>
                <a:blip r:embed="rId2"/>
              </a:buBlip>
              <a:tabLst/>
              <a:defRPr/>
            </a:pPr>
            <a:r>
              <a:rPr kumimoji="0" lang="en-US"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n-lt"/>
                <a:ea typeface="+mn-ea"/>
                <a:cs typeface="+mn-cs"/>
              </a:rPr>
              <a:t>UNIQUE NUMBER CAN BE ASSIGNED TO THE PATIENTS APART FROM UNIQUE ID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This </a:t>
            </a:r>
            <a:r>
              <a:rPr kumimoji="0" lang="en-US" sz="1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number may be a reflection of cassettes being used for radiation or a drug vial batch number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This can help in performance tracking of highly valuable instrument s like PET scans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Cover and End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Custom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Custom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Custom 4">
      <a:majorFont>
        <a:latin typeface="Constantia"/>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3156</TotalTime>
  <Words>893</Words>
  <Application>Microsoft Office PowerPoint</Application>
  <PresentationFormat>Custom</PresentationFormat>
  <Paragraphs>116</Paragraphs>
  <Slides>29</Slides>
  <Notes>0</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Cover and End Slide Master</vt:lpstr>
      <vt:lpstr>Contents Slide Master</vt:lpstr>
      <vt:lpstr>Section Break Slide Master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325</cp:revision>
  <dcterms:created xsi:type="dcterms:W3CDTF">2019-01-14T06:35:35Z</dcterms:created>
  <dcterms:modified xsi:type="dcterms:W3CDTF">2020-02-03T07:26:06Z</dcterms:modified>
</cp:coreProperties>
</file>